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31"/>
  </p:notesMasterIdLst>
  <p:sldIdLst>
    <p:sldId id="362" r:id="rId3"/>
    <p:sldId id="784" r:id="rId4"/>
    <p:sldId id="259" r:id="rId5"/>
    <p:sldId id="260" r:id="rId6"/>
    <p:sldId id="684" r:id="rId7"/>
    <p:sldId id="783" r:id="rId8"/>
    <p:sldId id="261" r:id="rId9"/>
    <p:sldId id="262" r:id="rId10"/>
    <p:sldId id="263" r:id="rId11"/>
    <p:sldId id="264" r:id="rId12"/>
    <p:sldId id="265" r:id="rId13"/>
    <p:sldId id="685" r:id="rId14"/>
    <p:sldId id="686" r:id="rId15"/>
    <p:sldId id="687" r:id="rId16"/>
    <p:sldId id="688" r:id="rId17"/>
    <p:sldId id="689" r:id="rId18"/>
    <p:sldId id="782" r:id="rId19"/>
    <p:sldId id="271" r:id="rId20"/>
    <p:sldId id="272" r:id="rId21"/>
    <p:sldId id="781" r:id="rId22"/>
    <p:sldId id="763" r:id="rId23"/>
    <p:sldId id="764" r:id="rId24"/>
    <p:sldId id="765" r:id="rId25"/>
    <p:sldId id="766" r:id="rId26"/>
    <p:sldId id="767" r:id="rId27"/>
    <p:sldId id="768" r:id="rId28"/>
    <p:sldId id="769" r:id="rId29"/>
    <p:sldId id="770" r:id="rId30"/>
    <p:sldId id="771" r:id="rId31"/>
    <p:sldId id="772" r:id="rId32"/>
    <p:sldId id="773" r:id="rId33"/>
    <p:sldId id="774" r:id="rId34"/>
    <p:sldId id="775" r:id="rId35"/>
    <p:sldId id="776" r:id="rId36"/>
    <p:sldId id="777" r:id="rId37"/>
    <p:sldId id="778" r:id="rId38"/>
    <p:sldId id="779" r:id="rId39"/>
    <p:sldId id="780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785" r:id="rId57"/>
    <p:sldId id="289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01" r:id="rId70"/>
    <p:sldId id="302" r:id="rId71"/>
    <p:sldId id="303" r:id="rId72"/>
    <p:sldId id="304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23" r:id="rId92"/>
    <p:sldId id="324" r:id="rId93"/>
    <p:sldId id="325" r:id="rId94"/>
    <p:sldId id="326" r:id="rId95"/>
    <p:sldId id="327" r:id="rId96"/>
    <p:sldId id="328" r:id="rId97"/>
    <p:sldId id="329" r:id="rId98"/>
    <p:sldId id="330" r:id="rId99"/>
    <p:sldId id="331" r:id="rId100"/>
    <p:sldId id="332" r:id="rId101"/>
    <p:sldId id="333" r:id="rId102"/>
    <p:sldId id="334" r:id="rId103"/>
    <p:sldId id="335" r:id="rId104"/>
    <p:sldId id="336" r:id="rId105"/>
    <p:sldId id="337" r:id="rId106"/>
    <p:sldId id="338" r:id="rId107"/>
    <p:sldId id="339" r:id="rId108"/>
    <p:sldId id="340" r:id="rId109"/>
    <p:sldId id="341" r:id="rId110"/>
    <p:sldId id="342" r:id="rId111"/>
    <p:sldId id="343" r:id="rId112"/>
    <p:sldId id="344" r:id="rId113"/>
    <p:sldId id="345" r:id="rId114"/>
    <p:sldId id="346" r:id="rId115"/>
    <p:sldId id="347" r:id="rId116"/>
    <p:sldId id="348" r:id="rId117"/>
    <p:sldId id="349" r:id="rId118"/>
    <p:sldId id="350" r:id="rId119"/>
    <p:sldId id="351" r:id="rId120"/>
    <p:sldId id="352" r:id="rId121"/>
    <p:sldId id="353" r:id="rId122"/>
    <p:sldId id="354" r:id="rId123"/>
    <p:sldId id="355" r:id="rId124"/>
    <p:sldId id="356" r:id="rId125"/>
    <p:sldId id="357" r:id="rId126"/>
    <p:sldId id="358" r:id="rId127"/>
    <p:sldId id="359" r:id="rId128"/>
    <p:sldId id="360" r:id="rId129"/>
    <p:sldId id="361" r:id="rId13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70" autoAdjust="0"/>
    <p:restoredTop sz="94660"/>
  </p:normalViewPr>
  <p:slideViewPr>
    <p:cSldViewPr>
      <p:cViewPr varScale="1">
        <p:scale>
          <a:sx n="82" d="100"/>
          <a:sy n="82" d="100"/>
        </p:scale>
        <p:origin x="62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C7AFE-4810-456A-8F5C-59BD2696791D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80B61-46A1-47F7-AFE0-433DE482E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3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49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3606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983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810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435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3767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9124" y="154059"/>
            <a:ext cx="8545751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03AE-4F02-48F5-BC42-4B7A77CFCB2D}" type="datetime1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4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B2A8-AF0A-49D0-B836-8D7716099663}" type="datetime1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7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BD19-6D1F-440F-905F-7B77E02AC4C3}" type="datetime1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40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EC428-2A69-457D-9CB6-2224A537C4D7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202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1296-EB28-4C85-9925-0A1289867AFA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1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5D94-51B1-476B-8018-6ADF36CA489A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33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FDC8-85B0-4FBF-926A-70FC5D0F8FCE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74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620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061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37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301-03A8-4DDD-A028-D8BD06F1D740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62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02F38-2134-4121-B437-12DA0D1C87B6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E6304-FBAA-4FE3-A303-C5E4A3AF050D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324" y="85107"/>
            <a:ext cx="661606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974" y="1028879"/>
            <a:ext cx="4909185" cy="3229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0" r:id="rId6"/>
  </p:sldLayoutIdLst>
  <p:hf sldNum="0"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6AF8F70-6BCC-413F-BBCD-9B166682972E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Les D06: RNN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9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hf sldNum="0" hdr="0"/>
  <p:txStyles>
    <p:titleStyle>
      <a:lvl1pPr algn="l" defTabSz="685800" rtl="0" eaLnBrk="1" latinLnBrk="0" hangingPunct="1">
        <a:spcBef>
          <a:spcPct val="0"/>
        </a:spcBef>
        <a:buNone/>
        <a:defRPr sz="3000" kern="1200" spc="-7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1540" indent="-10287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6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jp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6.png"/><Relationship Id="rId7" Type="http://schemas.openxmlformats.org/officeDocument/2006/relationships/image" Target="../media/image252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6.png"/><Relationship Id="rId7" Type="http://schemas.openxmlformats.org/officeDocument/2006/relationships/image" Target="../media/image252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7.png"/><Relationship Id="rId3" Type="http://schemas.openxmlformats.org/officeDocument/2006/relationships/image" Target="../media/image246.png"/><Relationship Id="rId7" Type="http://schemas.openxmlformats.org/officeDocument/2006/relationships/image" Target="../media/image252.png"/><Relationship Id="rId12" Type="http://schemas.openxmlformats.org/officeDocument/2006/relationships/image" Target="../media/image255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4.png"/><Relationship Id="rId5" Type="http://schemas.openxmlformats.org/officeDocument/2006/relationships/image" Target="../media/image249.png"/><Relationship Id="rId10" Type="http://schemas.openxmlformats.org/officeDocument/2006/relationships/image" Target="../media/image256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6.png"/><Relationship Id="rId3" Type="http://schemas.openxmlformats.org/officeDocument/2006/relationships/image" Target="../media/image246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1.png"/><Relationship Id="rId2" Type="http://schemas.openxmlformats.org/officeDocument/2006/relationships/image" Target="../media/image245.jp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60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jpg"/><Relationship Id="rId13" Type="http://schemas.openxmlformats.org/officeDocument/2006/relationships/image" Target="../media/image277.png"/><Relationship Id="rId18" Type="http://schemas.openxmlformats.org/officeDocument/2006/relationships/image" Target="../media/image281.png"/><Relationship Id="rId3" Type="http://schemas.openxmlformats.org/officeDocument/2006/relationships/image" Target="../media/image97.png"/><Relationship Id="rId7" Type="http://schemas.openxmlformats.org/officeDocument/2006/relationships/image" Target="../media/image272.jpg"/><Relationship Id="rId12" Type="http://schemas.openxmlformats.org/officeDocument/2006/relationships/image" Target="../media/image148.png"/><Relationship Id="rId17" Type="http://schemas.openxmlformats.org/officeDocument/2006/relationships/image" Target="../media/image280.png"/><Relationship Id="rId2" Type="http://schemas.openxmlformats.org/officeDocument/2006/relationships/image" Target="../media/image268.png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jpg"/><Relationship Id="rId11" Type="http://schemas.openxmlformats.org/officeDocument/2006/relationships/image" Target="../media/image276.png"/><Relationship Id="rId5" Type="http://schemas.openxmlformats.org/officeDocument/2006/relationships/image" Target="../media/image270.jpg"/><Relationship Id="rId15" Type="http://schemas.openxmlformats.org/officeDocument/2006/relationships/image" Target="../media/image278.png"/><Relationship Id="rId10" Type="http://schemas.openxmlformats.org/officeDocument/2006/relationships/image" Target="../media/image275.jpg"/><Relationship Id="rId19" Type="http://schemas.openxmlformats.org/officeDocument/2006/relationships/image" Target="../media/image282.png"/><Relationship Id="rId4" Type="http://schemas.openxmlformats.org/officeDocument/2006/relationships/image" Target="../media/image269.jpg"/><Relationship Id="rId9" Type="http://schemas.openxmlformats.org/officeDocument/2006/relationships/image" Target="../media/image274.jpg"/><Relationship Id="rId14" Type="http://schemas.openxmlformats.org/officeDocument/2006/relationships/image" Target="../media/image1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jp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95.png"/><Relationship Id="rId7" Type="http://schemas.openxmlformats.org/officeDocument/2006/relationships/image" Target="../media/image28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5.png"/><Relationship Id="rId10" Type="http://schemas.openxmlformats.org/officeDocument/2006/relationships/image" Target="../media/image286.jpg"/><Relationship Id="rId4" Type="http://schemas.openxmlformats.org/officeDocument/2006/relationships/image" Target="../media/image284.png"/><Relationship Id="rId9" Type="http://schemas.openxmlformats.org/officeDocument/2006/relationships/image" Target="../media/image29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303.png"/><Relationship Id="rId3" Type="http://schemas.openxmlformats.org/officeDocument/2006/relationships/image" Target="../media/image107.png"/><Relationship Id="rId7" Type="http://schemas.openxmlformats.org/officeDocument/2006/relationships/image" Target="../media/image299.png"/><Relationship Id="rId12" Type="http://schemas.openxmlformats.org/officeDocument/2006/relationships/image" Target="../media/image302.png"/><Relationship Id="rId17" Type="http://schemas.openxmlformats.org/officeDocument/2006/relationships/image" Target="../media/image295.jpg"/><Relationship Id="rId2" Type="http://schemas.openxmlformats.org/officeDocument/2006/relationships/image" Target="../media/image296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1.png"/><Relationship Id="rId5" Type="http://schemas.openxmlformats.org/officeDocument/2006/relationships/image" Target="../media/image106.png"/><Relationship Id="rId15" Type="http://schemas.openxmlformats.org/officeDocument/2006/relationships/image" Target="../media/image304.png"/><Relationship Id="rId10" Type="http://schemas.openxmlformats.org/officeDocument/2006/relationships/image" Target="../media/image96.png"/><Relationship Id="rId4" Type="http://schemas.openxmlformats.org/officeDocument/2006/relationships/image" Target="../media/image297.png"/><Relationship Id="rId9" Type="http://schemas.openxmlformats.org/officeDocument/2006/relationships/image" Target="../media/image300.png"/><Relationship Id="rId14" Type="http://schemas.openxmlformats.org/officeDocument/2006/relationships/image" Target="../media/image9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303.png"/><Relationship Id="rId18" Type="http://schemas.openxmlformats.org/officeDocument/2006/relationships/image" Target="../media/image305.png"/><Relationship Id="rId3" Type="http://schemas.openxmlformats.org/officeDocument/2006/relationships/image" Target="../media/image107.png"/><Relationship Id="rId7" Type="http://schemas.openxmlformats.org/officeDocument/2006/relationships/image" Target="../media/image299.png"/><Relationship Id="rId12" Type="http://schemas.openxmlformats.org/officeDocument/2006/relationships/image" Target="../media/image302.png"/><Relationship Id="rId17" Type="http://schemas.openxmlformats.org/officeDocument/2006/relationships/image" Target="../media/image290.png"/><Relationship Id="rId2" Type="http://schemas.openxmlformats.org/officeDocument/2006/relationships/image" Target="../media/image296.png"/><Relationship Id="rId16" Type="http://schemas.openxmlformats.org/officeDocument/2006/relationships/image" Target="../media/image284.png"/><Relationship Id="rId20" Type="http://schemas.openxmlformats.org/officeDocument/2006/relationships/image" Target="../media/image2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1.png"/><Relationship Id="rId5" Type="http://schemas.openxmlformats.org/officeDocument/2006/relationships/image" Target="../media/image106.png"/><Relationship Id="rId15" Type="http://schemas.openxmlformats.org/officeDocument/2006/relationships/image" Target="../media/image304.png"/><Relationship Id="rId10" Type="http://schemas.openxmlformats.org/officeDocument/2006/relationships/image" Target="../media/image96.png"/><Relationship Id="rId19" Type="http://schemas.openxmlformats.org/officeDocument/2006/relationships/image" Target="../media/image306.png"/><Relationship Id="rId4" Type="http://schemas.openxmlformats.org/officeDocument/2006/relationships/image" Target="../media/image297.png"/><Relationship Id="rId9" Type="http://schemas.openxmlformats.org/officeDocument/2006/relationships/image" Target="../media/image300.png"/><Relationship Id="rId14" Type="http://schemas.openxmlformats.org/officeDocument/2006/relationships/image" Target="../media/image9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g"/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7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3.png"/><Relationship Id="rId9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3.png"/><Relationship Id="rId9" Type="http://schemas.openxmlformats.org/officeDocument/2006/relationships/image" Target="../media/image101.png"/><Relationship Id="rId1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2.png"/><Relationship Id="rId4" Type="http://schemas.openxmlformats.org/officeDocument/2006/relationships/image" Target="../media/image93.png"/><Relationship Id="rId9" Type="http://schemas.openxmlformats.org/officeDocument/2006/relationships/image" Target="../media/image101.png"/><Relationship Id="rId1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18" Type="http://schemas.openxmlformats.org/officeDocument/2006/relationships/image" Target="../media/image109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4.png"/><Relationship Id="rId17" Type="http://schemas.openxmlformats.org/officeDocument/2006/relationships/image" Target="../media/image108.png"/><Relationship Id="rId2" Type="http://schemas.openxmlformats.org/officeDocument/2006/relationships/image" Target="../media/image94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2.png"/><Relationship Id="rId19" Type="http://schemas.openxmlformats.org/officeDocument/2006/relationships/image" Target="../media/image110.png"/><Relationship Id="rId4" Type="http://schemas.openxmlformats.org/officeDocument/2006/relationships/image" Target="../media/image93.png"/><Relationship Id="rId9" Type="http://schemas.openxmlformats.org/officeDocument/2006/relationships/image" Target="../media/image101.png"/><Relationship Id="rId1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3.png"/><Relationship Id="rId9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3.png"/><Relationship Id="rId9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image" Target="../media/image140.png"/><Relationship Id="rId21" Type="http://schemas.openxmlformats.org/officeDocument/2006/relationships/image" Target="../media/image158.png"/><Relationship Id="rId34" Type="http://schemas.openxmlformats.org/officeDocument/2006/relationships/image" Target="../media/image171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33" Type="http://schemas.openxmlformats.org/officeDocument/2006/relationships/image" Target="../media/image170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32" Type="http://schemas.openxmlformats.org/officeDocument/2006/relationships/image" Target="../media/image169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36" Type="http://schemas.openxmlformats.org/officeDocument/2006/relationships/image" Target="../media/image173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31" Type="http://schemas.openxmlformats.org/officeDocument/2006/relationships/image" Target="../media/image168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Relationship Id="rId35" Type="http://schemas.openxmlformats.org/officeDocument/2006/relationships/image" Target="../media/image172.png"/><Relationship Id="rId8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78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77.png"/><Relationship Id="rId17" Type="http://schemas.openxmlformats.org/officeDocument/2006/relationships/image" Target="../media/image180.png"/><Relationship Id="rId2" Type="http://schemas.openxmlformats.org/officeDocument/2006/relationships/image" Target="../media/image139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76.png"/><Relationship Id="rId5" Type="http://schemas.openxmlformats.org/officeDocument/2006/relationships/image" Target="../media/image142.png"/><Relationship Id="rId15" Type="http://schemas.openxmlformats.org/officeDocument/2006/relationships/image" Target="../media/image172.png"/><Relationship Id="rId10" Type="http://schemas.openxmlformats.org/officeDocument/2006/relationships/image" Target="../media/image175.png"/><Relationship Id="rId4" Type="http://schemas.openxmlformats.org/officeDocument/2006/relationships/image" Target="../media/image141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8.png"/><Relationship Id="rId18" Type="http://schemas.openxmlformats.org/officeDocument/2006/relationships/image" Target="../media/image178.png"/><Relationship Id="rId3" Type="http://schemas.openxmlformats.org/officeDocument/2006/relationships/image" Target="../media/image140.png"/><Relationship Id="rId21" Type="http://schemas.openxmlformats.org/officeDocument/2006/relationships/image" Target="../media/image150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17" Type="http://schemas.openxmlformats.org/officeDocument/2006/relationships/image" Target="../media/image182.png"/><Relationship Id="rId2" Type="http://schemas.openxmlformats.org/officeDocument/2006/relationships/image" Target="../media/image139.png"/><Relationship Id="rId16" Type="http://schemas.openxmlformats.org/officeDocument/2006/relationships/image" Target="../media/image176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6.png"/><Relationship Id="rId5" Type="http://schemas.openxmlformats.org/officeDocument/2006/relationships/image" Target="../media/image142.png"/><Relationship Id="rId15" Type="http://schemas.openxmlformats.org/officeDocument/2006/relationships/image" Target="../media/image181.png"/><Relationship Id="rId10" Type="http://schemas.openxmlformats.org/officeDocument/2006/relationships/image" Target="../media/image173.png"/><Relationship Id="rId19" Type="http://schemas.openxmlformats.org/officeDocument/2006/relationships/image" Target="../media/image179.png"/><Relationship Id="rId4" Type="http://schemas.openxmlformats.org/officeDocument/2006/relationships/image" Target="../media/image141.png"/><Relationship Id="rId9" Type="http://schemas.openxmlformats.org/officeDocument/2006/relationships/image" Target="../media/image172.png"/><Relationship Id="rId14" Type="http://schemas.openxmlformats.org/officeDocument/2006/relationships/image" Target="../media/image174.png"/><Relationship Id="rId22" Type="http://schemas.openxmlformats.org/officeDocument/2006/relationships/image" Target="../media/image15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18" Type="http://schemas.openxmlformats.org/officeDocument/2006/relationships/image" Target="../media/image181.png"/><Relationship Id="rId3" Type="http://schemas.openxmlformats.org/officeDocument/2006/relationships/image" Target="../media/image140.png"/><Relationship Id="rId21" Type="http://schemas.openxmlformats.org/officeDocument/2006/relationships/image" Target="../media/image178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1.png"/><Relationship Id="rId2" Type="http://schemas.openxmlformats.org/officeDocument/2006/relationships/image" Target="../media/image139.png"/><Relationship Id="rId16" Type="http://schemas.openxmlformats.org/officeDocument/2006/relationships/image" Target="../media/image174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73.png"/><Relationship Id="rId10" Type="http://schemas.openxmlformats.org/officeDocument/2006/relationships/image" Target="../media/image146.png"/><Relationship Id="rId19" Type="http://schemas.openxmlformats.org/officeDocument/2006/relationships/image" Target="../media/image183.png"/><Relationship Id="rId4" Type="http://schemas.openxmlformats.org/officeDocument/2006/relationships/image" Target="../media/image141.png"/><Relationship Id="rId9" Type="http://schemas.openxmlformats.org/officeDocument/2006/relationships/image" Target="../media/image172.png"/><Relationship Id="rId14" Type="http://schemas.openxmlformats.org/officeDocument/2006/relationships/image" Target="../media/image150.png"/><Relationship Id="rId22" Type="http://schemas.openxmlformats.org/officeDocument/2006/relationships/image" Target="../media/image1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hyperlink" Target="https://gist.github.com/karpathy/d4dee566867f8291f0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jp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5.jpg"/><Relationship Id="rId4" Type="http://schemas.openxmlformats.org/officeDocument/2006/relationships/image" Target="../media/image19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s.math.columbia.edu/" TargetMode="External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tacks/stacks-project/blob/master/COPYING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207.png"/><Relationship Id="rId3" Type="http://schemas.openxmlformats.org/officeDocument/2006/relationships/image" Target="../media/image140.png"/><Relationship Id="rId21" Type="http://schemas.openxmlformats.org/officeDocument/2006/relationships/image" Target="../media/image21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206.png"/><Relationship Id="rId2" Type="http://schemas.openxmlformats.org/officeDocument/2006/relationships/image" Target="../media/image139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1.png"/><Relationship Id="rId10" Type="http://schemas.openxmlformats.org/officeDocument/2006/relationships/image" Target="../media/image147.png"/><Relationship Id="rId19" Type="http://schemas.openxmlformats.org/officeDocument/2006/relationships/image" Target="../media/image208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2.png"/><Relationship Id="rId22" Type="http://schemas.openxmlformats.org/officeDocument/2006/relationships/image" Target="../media/image21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raw-hat-man-sea-sunlight-sunset-70696/" TargetMode="External"/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publicdomain/zero/1.0/deed.en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9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9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9.jpg"/><Relationship Id="rId5" Type="http://schemas.openxmlformats.org/officeDocument/2006/relationships/image" Target="../media/image222.png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19.jp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g"/><Relationship Id="rId3" Type="http://schemas.openxmlformats.org/officeDocument/2006/relationships/image" Target="../media/image221.png"/><Relationship Id="rId7" Type="http://schemas.openxmlformats.org/officeDocument/2006/relationships/image" Target="../media/image226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.png"/><Relationship Id="rId5" Type="http://schemas.openxmlformats.org/officeDocument/2006/relationships/image" Target="../media/image223.png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1.png"/><Relationship Id="rId7" Type="http://schemas.openxmlformats.org/officeDocument/2006/relationships/image" Target="../media/image226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.png"/><Relationship Id="rId5" Type="http://schemas.openxmlformats.org/officeDocument/2006/relationships/image" Target="../media/image223.png"/><Relationship Id="rId4" Type="http://schemas.openxmlformats.org/officeDocument/2006/relationships/image" Target="../media/image96.png"/><Relationship Id="rId9" Type="http://schemas.openxmlformats.org/officeDocument/2006/relationships/image" Target="../media/image219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1.png"/><Relationship Id="rId7" Type="http://schemas.openxmlformats.org/officeDocument/2006/relationships/image" Target="../media/image226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.png"/><Relationship Id="rId5" Type="http://schemas.openxmlformats.org/officeDocument/2006/relationships/image" Target="../media/image223.png"/><Relationship Id="rId10" Type="http://schemas.openxmlformats.org/officeDocument/2006/relationships/image" Target="../media/image219.jpg"/><Relationship Id="rId4" Type="http://schemas.openxmlformats.org/officeDocument/2006/relationships/image" Target="../media/image96.png"/><Relationship Id="rId9" Type="http://schemas.openxmlformats.org/officeDocument/2006/relationships/image" Target="../media/image22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1.png"/><Relationship Id="rId7" Type="http://schemas.openxmlformats.org/officeDocument/2006/relationships/image" Target="../media/image226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.png"/><Relationship Id="rId11" Type="http://schemas.openxmlformats.org/officeDocument/2006/relationships/image" Target="../media/image219.jpg"/><Relationship Id="rId5" Type="http://schemas.openxmlformats.org/officeDocument/2006/relationships/image" Target="../media/image223.png"/><Relationship Id="rId10" Type="http://schemas.openxmlformats.org/officeDocument/2006/relationships/image" Target="../media/image230.png"/><Relationship Id="rId4" Type="http://schemas.openxmlformats.org/officeDocument/2006/relationships/image" Target="../media/image96.png"/><Relationship Id="rId9" Type="http://schemas.openxmlformats.org/officeDocument/2006/relationships/image" Target="../media/image22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jpg"/><Relationship Id="rId13" Type="http://schemas.openxmlformats.org/officeDocument/2006/relationships/hyperlink" Target="https://pixabay.com/en/cat-kitten-tree-green-summer-1647775/" TargetMode="External"/><Relationship Id="rId18" Type="http://schemas.openxmlformats.org/officeDocument/2006/relationships/hyperlink" Target="https://pixabay.com/en/giraffe-animals-wildlife-africa-2064520/" TargetMode="External"/><Relationship Id="rId3" Type="http://schemas.openxmlformats.org/officeDocument/2006/relationships/image" Target="../media/image232.jpg"/><Relationship Id="rId7" Type="http://schemas.openxmlformats.org/officeDocument/2006/relationships/image" Target="../media/image236.jpg"/><Relationship Id="rId12" Type="http://schemas.openxmlformats.org/officeDocument/2006/relationships/hyperlink" Target="https://pixabay.com/en/luggage-antique-cat-1643010/" TargetMode="External"/><Relationship Id="rId17" Type="http://schemas.openxmlformats.org/officeDocument/2006/relationships/hyperlink" Target="https://pixabay.com/en/tennis-head-ramos-vinolas-clay-934841/" TargetMode="External"/><Relationship Id="rId2" Type="http://schemas.openxmlformats.org/officeDocument/2006/relationships/image" Target="../media/image231.jpg"/><Relationship Id="rId16" Type="http://schemas.openxmlformats.org/officeDocument/2006/relationships/hyperlink" Target="https://pixabay.com/en/beach-beach-sports-blur-blurry-1853903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jpg"/><Relationship Id="rId11" Type="http://schemas.openxmlformats.org/officeDocument/2006/relationships/hyperlink" Target="https://creativecommons.org/publicdomain/zero/1.0/deed.en" TargetMode="External"/><Relationship Id="rId5" Type="http://schemas.openxmlformats.org/officeDocument/2006/relationships/image" Target="../media/image234.jpg"/><Relationship Id="rId15" Type="http://schemas.openxmlformats.org/officeDocument/2006/relationships/hyperlink" Target="https://pixabay.com/en/teddy-plush-bears-cute-teddy-bear-1623436/" TargetMode="External"/><Relationship Id="rId10" Type="http://schemas.openxmlformats.org/officeDocument/2006/relationships/hyperlink" Target="https://github.com/karpathy/neuraltalk2" TargetMode="External"/><Relationship Id="rId19" Type="http://schemas.openxmlformats.org/officeDocument/2006/relationships/hyperlink" Target="https://pixabay.com/en/moto-cross-motorbike-sports-jump-214928/" TargetMode="External"/><Relationship Id="rId4" Type="http://schemas.openxmlformats.org/officeDocument/2006/relationships/image" Target="../media/image233.jpg"/><Relationship Id="rId9" Type="http://schemas.openxmlformats.org/officeDocument/2006/relationships/image" Target="../media/image238.jpg"/><Relationship Id="rId14" Type="http://schemas.openxmlformats.org/officeDocument/2006/relationships/hyperlink" Target="https://pixabay.com/en/adorable-animal-canine-cute-dog-1849992/" TargetMode="Externa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deed.en" TargetMode="External"/><Relationship Id="rId3" Type="http://schemas.openxmlformats.org/officeDocument/2006/relationships/image" Target="../media/image240.jpg"/><Relationship Id="rId7" Type="http://schemas.openxmlformats.org/officeDocument/2006/relationships/hyperlink" Target="https://github.com/karpathy/neuraltalk2" TargetMode="External"/><Relationship Id="rId12" Type="http://schemas.openxmlformats.org/officeDocument/2006/relationships/hyperlink" Target="https://pixabay.com/en/baseball-player-shortstop-infield-1045263/" TargetMode="External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jpg"/><Relationship Id="rId11" Type="http://schemas.openxmlformats.org/officeDocument/2006/relationships/hyperlink" Target="https://pixabay.com/en/spider-web-tree-branches-pattern-617769/" TargetMode="External"/><Relationship Id="rId5" Type="http://schemas.openxmlformats.org/officeDocument/2006/relationships/image" Target="../media/image242.jpg"/><Relationship Id="rId10" Type="http://schemas.openxmlformats.org/officeDocument/2006/relationships/hyperlink" Target="https://pixabay.com/en/handstand-lake-meditation-496008/" TargetMode="External"/><Relationship Id="rId4" Type="http://schemas.openxmlformats.org/officeDocument/2006/relationships/image" Target="../media/image241.jpg"/><Relationship Id="rId9" Type="http://schemas.openxmlformats.org/officeDocument/2006/relationships/hyperlink" Target="https://pixabay.com/en/woman-female-model-portrait-adult-983967/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8943" y="910559"/>
            <a:ext cx="6466114" cy="1345363"/>
          </a:xfrm>
        </p:spPr>
        <p:txBody>
          <a:bodyPr/>
          <a:lstStyle/>
          <a:p>
            <a:pPr algn="ctr"/>
            <a:r>
              <a:rPr lang="en-US" sz="2700" cap="none" dirty="0">
                <a:solidFill>
                  <a:schemeClr val="accent1"/>
                </a:solidFill>
              </a:rPr>
              <a:t>CPSC 4430/5440: Machine Learning</a:t>
            </a:r>
            <a:br>
              <a:rPr lang="en-US" sz="2700" cap="none" dirty="0">
                <a:solidFill>
                  <a:schemeClr val="accent1"/>
                </a:solidFill>
              </a:rPr>
            </a:br>
            <a:r>
              <a:rPr lang="en-US" sz="2700" cap="none" dirty="0">
                <a:solidFill>
                  <a:schemeClr val="accent1"/>
                </a:solidFill>
              </a:rPr>
              <a:t>LessonD06(a): Recurrent  Neural Networks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37706" y="2817158"/>
            <a:ext cx="5495307" cy="1747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435"/>
              </a:spcBef>
              <a:buClr>
                <a:srgbClr val="7A7A7A"/>
              </a:buClr>
            </a:pPr>
            <a:r>
              <a:rPr lang="en-US" sz="2100" b="1" dirty="0">
                <a:solidFill>
                  <a:srgbClr val="0033CC"/>
                </a:solidFill>
                <a:latin typeface="Arial"/>
              </a:rPr>
              <a:t>Yu Liang</a:t>
            </a:r>
          </a:p>
          <a:p>
            <a:pPr defTabSz="685800">
              <a:spcBef>
                <a:spcPts val="435"/>
              </a:spcBef>
              <a:buClr>
                <a:srgbClr val="7A7A7A"/>
              </a:buClr>
            </a:pPr>
            <a:endParaRPr lang="en-US" sz="1800" dirty="0">
              <a:solidFill>
                <a:srgbClr val="000000"/>
              </a:solidFill>
              <a:latin typeface="Arial"/>
            </a:endParaRPr>
          </a:p>
          <a:p>
            <a:pPr defTabSz="685800">
              <a:spcBef>
                <a:spcPts val="435"/>
              </a:spcBef>
              <a:buClr>
                <a:srgbClr val="7A7A7A"/>
              </a:buClr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Based on Allan, Andrej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Karpathy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, Fei-Fei Li, Justin Johnson</a:t>
            </a:r>
            <a:endParaRPr lang="en-US" sz="15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0EDD0C-E0B2-443F-B98E-A0B0AE66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3305-AA76-4D37-BA60-9B316FEBA88B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891C5-87DD-4B32-98C1-44A32997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</p:spTree>
    <p:extLst>
      <p:ext uri="{BB962C8B-B14F-4D97-AF65-F5344CB8AC3E}">
        <p14:creationId xmlns:p14="http://schemas.microsoft.com/office/powerpoint/2010/main" val="3272773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24" y="0"/>
            <a:ext cx="7577455" cy="124904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43180" marR="5080" indent="-31115">
              <a:lnSpc>
                <a:spcPct val="108400"/>
              </a:lnSpc>
              <a:spcBef>
                <a:spcPts val="370"/>
              </a:spcBef>
            </a:pPr>
            <a:r>
              <a:rPr dirty="0">
                <a:solidFill>
                  <a:srgbClr val="0000FF"/>
                </a:solidFill>
              </a:rPr>
              <a:t>Meta-learning: </a:t>
            </a:r>
            <a:r>
              <a:rPr spc="-5" dirty="0"/>
              <a:t>Learning to learn network architectures...  Learning </a:t>
            </a:r>
            <a:r>
              <a:rPr spc="-10" dirty="0"/>
              <a:t>Transferable </a:t>
            </a:r>
            <a:r>
              <a:rPr spc="-5" dirty="0"/>
              <a:t>Architectures for Scalable Image  Recognition</a:t>
            </a:r>
          </a:p>
        </p:txBody>
      </p:sp>
      <p:sp>
        <p:nvSpPr>
          <p:cNvPr id="3" name="object 3"/>
          <p:cNvSpPr/>
          <p:nvPr/>
        </p:nvSpPr>
        <p:spPr>
          <a:xfrm>
            <a:off x="3588871" y="3256948"/>
            <a:ext cx="5227538" cy="1049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8060" y="946598"/>
            <a:ext cx="3452472" cy="2045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1574" y="1176262"/>
            <a:ext cx="4518660" cy="315087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550"/>
              </a:spcBef>
            </a:pPr>
            <a:r>
              <a:rPr sz="1400" i="1" spc="-5" dirty="0">
                <a:latin typeface="Arial"/>
                <a:cs typeface="Arial"/>
              </a:rPr>
              <a:t>[Zoph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2017]</a:t>
            </a:r>
            <a:endParaRPr sz="1400">
              <a:latin typeface="Arial"/>
              <a:cs typeface="Arial"/>
            </a:endParaRPr>
          </a:p>
          <a:p>
            <a:pPr marL="321310" marR="5080" indent="-296545">
              <a:lnSpc>
                <a:spcPct val="101600"/>
              </a:lnSpc>
              <a:spcBef>
                <a:spcPts val="484"/>
              </a:spcBef>
              <a:buChar char="-"/>
              <a:tabLst>
                <a:tab pos="320675" algn="l"/>
                <a:tab pos="3219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Applying neural architecture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search (NAS)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large dataset like ImageNet is</a:t>
            </a: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expensive</a:t>
            </a:r>
            <a:endParaRPr sz="1600">
              <a:latin typeface="Arial"/>
              <a:cs typeface="Arial"/>
            </a:endParaRPr>
          </a:p>
          <a:p>
            <a:pPr marL="321310" marR="509270" indent="-296545">
              <a:lnSpc>
                <a:spcPct val="101600"/>
              </a:lnSpc>
              <a:buChar char="-"/>
              <a:tabLst>
                <a:tab pos="320675" algn="l"/>
                <a:tab pos="3219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Design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 search space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of building blocks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(“cells”)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that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be flexibly</a:t>
            </a:r>
            <a:r>
              <a:rPr sz="16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stacked</a:t>
            </a:r>
            <a:endParaRPr sz="1600">
              <a:latin typeface="Arial"/>
              <a:cs typeface="Arial"/>
            </a:endParaRPr>
          </a:p>
          <a:p>
            <a:pPr marL="321310" marR="252095" indent="-296545">
              <a:lnSpc>
                <a:spcPct val="101600"/>
              </a:lnSpc>
              <a:buChar char="-"/>
              <a:tabLst>
                <a:tab pos="320675" algn="l"/>
                <a:tab pos="3219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NASNet: Use NAS to find best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cell structure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on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smaller 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CIFAR-10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dataset, then transfer  architecture to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endParaRPr sz="1600">
              <a:latin typeface="Arial"/>
              <a:cs typeface="Arial"/>
            </a:endParaRPr>
          </a:p>
          <a:p>
            <a:pPr marL="308610" marR="1382395" indent="-296545">
              <a:lnSpc>
                <a:spcPct val="101600"/>
              </a:lnSpc>
              <a:spcBef>
                <a:spcPts val="54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Many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follow-up works in this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space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e.g. AmoebaNet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(Real</a:t>
            </a:r>
            <a:r>
              <a:rPr sz="1600" spc="-1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et  al. 2019) and ENAS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(Pham,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Guan et al.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2018)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4D295D55-D0AF-4D6B-BC2E-B8490207EA01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23260" y="471344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10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00C8D307-3855-47B2-8F8C-3FE030B28ED7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0" name="object 2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1" name="object 11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57904" y="1993056"/>
            <a:ext cx="123189" cy="471170"/>
            <a:chOff x="3957904" y="1993056"/>
            <a:chExt cx="123189" cy="471170"/>
          </a:xfrm>
        </p:grpSpPr>
        <p:sp>
          <p:nvSpPr>
            <p:cNvPr id="18" name="object 18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21" name="object 2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A2E11103-7C57-45B1-BB7B-19B03EF0EF0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7692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7419" y="1700299"/>
            <a:ext cx="2017395" cy="2270760"/>
            <a:chOff x="2817419" y="1700299"/>
            <a:chExt cx="2017395" cy="2270760"/>
          </a:xfrm>
        </p:grpSpPr>
        <p:sp>
          <p:nvSpPr>
            <p:cNvPr id="18" name="object 18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58244" y="1709824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66" y="1340"/>
                  </a:lnTo>
                  <a:lnTo>
                    <a:pt x="871395" y="5301"/>
                  </a:lnTo>
                  <a:lnTo>
                    <a:pt x="822642" y="11792"/>
                  </a:lnTo>
                  <a:lnTo>
                    <a:pt x="774217" y="20724"/>
                  </a:lnTo>
                  <a:lnTo>
                    <a:pt x="726229" y="32004"/>
                  </a:lnTo>
                  <a:lnTo>
                    <a:pt x="678787" y="45544"/>
                  </a:lnTo>
                  <a:lnTo>
                    <a:pt x="632000" y="61253"/>
                  </a:lnTo>
                  <a:lnTo>
                    <a:pt x="585977" y="79040"/>
                  </a:lnTo>
                  <a:lnTo>
                    <a:pt x="540827" y="98816"/>
                  </a:lnTo>
                  <a:lnTo>
                    <a:pt x="496660" y="120489"/>
                  </a:lnTo>
                  <a:lnTo>
                    <a:pt x="453584" y="143969"/>
                  </a:lnTo>
                  <a:lnTo>
                    <a:pt x="411708" y="169166"/>
                  </a:lnTo>
                  <a:lnTo>
                    <a:pt x="371142" y="195990"/>
                  </a:lnTo>
                  <a:lnTo>
                    <a:pt x="331994" y="224350"/>
                  </a:lnTo>
                  <a:lnTo>
                    <a:pt x="294374" y="254156"/>
                  </a:lnTo>
                  <a:lnTo>
                    <a:pt x="255886" y="287593"/>
                  </a:lnTo>
                  <a:lnTo>
                    <a:pt x="219412" y="322475"/>
                  </a:lnTo>
                  <a:lnTo>
                    <a:pt x="185084" y="358690"/>
                  </a:lnTo>
                  <a:lnTo>
                    <a:pt x="153038" y="396128"/>
                  </a:lnTo>
                  <a:lnTo>
                    <a:pt x="123407" y="434677"/>
                  </a:lnTo>
                  <a:lnTo>
                    <a:pt x="96324" y="474227"/>
                  </a:lnTo>
                  <a:lnTo>
                    <a:pt x="71924" y="514666"/>
                  </a:lnTo>
                  <a:lnTo>
                    <a:pt x="52880" y="550691"/>
                  </a:lnTo>
                  <a:lnTo>
                    <a:pt x="36084" y="587239"/>
                  </a:lnTo>
                  <a:lnTo>
                    <a:pt x="21626" y="624233"/>
                  </a:lnTo>
                  <a:lnTo>
                    <a:pt x="9599" y="661598"/>
                  </a:lnTo>
                  <a:lnTo>
                    <a:pt x="74" y="699263"/>
                  </a:lnTo>
                  <a:lnTo>
                    <a:pt x="0" y="69967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17419" y="2396550"/>
              <a:ext cx="81624" cy="1084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51366" y="345896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51365" y="3458967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836369" y="2907194"/>
            <a:ext cx="1800860" cy="1348740"/>
            <a:chOff x="2836369" y="2907194"/>
            <a:chExt cx="1800860" cy="1348740"/>
          </a:xfrm>
        </p:grpSpPr>
        <p:sp>
          <p:nvSpPr>
            <p:cNvPr id="26" name="object 26"/>
            <p:cNvSpPr/>
            <p:nvPr/>
          </p:nvSpPr>
          <p:spPr>
            <a:xfrm>
              <a:off x="2845894" y="2916719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6"/>
                  </a:lnTo>
                  <a:lnTo>
                    <a:pt x="4317" y="109392"/>
                  </a:lnTo>
                  <a:lnTo>
                    <a:pt x="9620" y="163033"/>
                  </a:lnTo>
                  <a:lnTo>
                    <a:pt x="16935" y="215923"/>
                  </a:lnTo>
                  <a:lnTo>
                    <a:pt x="26199" y="268028"/>
                  </a:lnTo>
                  <a:lnTo>
                    <a:pt x="37350" y="319312"/>
                  </a:lnTo>
                  <a:lnTo>
                    <a:pt x="50324" y="369741"/>
                  </a:lnTo>
                  <a:lnTo>
                    <a:pt x="65058" y="419279"/>
                  </a:lnTo>
                  <a:lnTo>
                    <a:pt x="81491" y="467891"/>
                  </a:lnTo>
                  <a:lnTo>
                    <a:pt x="99558" y="515541"/>
                  </a:lnTo>
                  <a:lnTo>
                    <a:pt x="119197" y="562196"/>
                  </a:lnTo>
                  <a:lnTo>
                    <a:pt x="140346" y="607820"/>
                  </a:lnTo>
                  <a:lnTo>
                    <a:pt x="162940" y="652378"/>
                  </a:lnTo>
                  <a:lnTo>
                    <a:pt x="186918" y="695834"/>
                  </a:lnTo>
                  <a:lnTo>
                    <a:pt x="212217" y="738153"/>
                  </a:lnTo>
                  <a:lnTo>
                    <a:pt x="238773" y="779302"/>
                  </a:lnTo>
                  <a:lnTo>
                    <a:pt x="266523" y="819244"/>
                  </a:lnTo>
                  <a:lnTo>
                    <a:pt x="295406" y="857944"/>
                  </a:lnTo>
                  <a:lnTo>
                    <a:pt x="325357" y="895367"/>
                  </a:lnTo>
                  <a:lnTo>
                    <a:pt x="356315" y="931478"/>
                  </a:lnTo>
                  <a:lnTo>
                    <a:pt x="388216" y="966243"/>
                  </a:lnTo>
                  <a:lnTo>
                    <a:pt x="420997" y="999626"/>
                  </a:lnTo>
                  <a:lnTo>
                    <a:pt x="454595" y="1031591"/>
                  </a:lnTo>
                  <a:lnTo>
                    <a:pt x="488948" y="1062104"/>
                  </a:lnTo>
                  <a:lnTo>
                    <a:pt x="523993" y="1091130"/>
                  </a:lnTo>
                  <a:lnTo>
                    <a:pt x="559666" y="1118634"/>
                  </a:lnTo>
                  <a:lnTo>
                    <a:pt x="595905" y="1144580"/>
                  </a:lnTo>
                  <a:lnTo>
                    <a:pt x="632648" y="1168934"/>
                  </a:lnTo>
                  <a:lnTo>
                    <a:pt x="669830" y="1191660"/>
                  </a:lnTo>
                  <a:lnTo>
                    <a:pt x="707390" y="1212723"/>
                  </a:lnTo>
                  <a:lnTo>
                    <a:pt x="745264" y="1232089"/>
                  </a:lnTo>
                  <a:lnTo>
                    <a:pt x="783390" y="1249722"/>
                  </a:lnTo>
                  <a:lnTo>
                    <a:pt x="821705" y="1265587"/>
                  </a:lnTo>
                  <a:lnTo>
                    <a:pt x="860145" y="1279648"/>
                  </a:lnTo>
                  <a:lnTo>
                    <a:pt x="898648" y="1291872"/>
                  </a:lnTo>
                  <a:lnTo>
                    <a:pt x="950470" y="1305406"/>
                  </a:lnTo>
                  <a:lnTo>
                    <a:pt x="1002137" y="1315720"/>
                  </a:lnTo>
                  <a:lnTo>
                    <a:pt x="1053498" y="1322990"/>
                  </a:lnTo>
                  <a:lnTo>
                    <a:pt x="1104398" y="1327392"/>
                  </a:lnTo>
                  <a:lnTo>
                    <a:pt x="1154683" y="1329101"/>
                  </a:lnTo>
                  <a:lnTo>
                    <a:pt x="1204202" y="1328293"/>
                  </a:lnTo>
                  <a:lnTo>
                    <a:pt x="1252799" y="1325143"/>
                  </a:lnTo>
                  <a:lnTo>
                    <a:pt x="1300323" y="1319827"/>
                  </a:lnTo>
                  <a:lnTo>
                    <a:pt x="1346620" y="1312520"/>
                  </a:lnTo>
                  <a:lnTo>
                    <a:pt x="1391537" y="1303398"/>
                  </a:lnTo>
                  <a:lnTo>
                    <a:pt x="1434920" y="1292637"/>
                  </a:lnTo>
                  <a:lnTo>
                    <a:pt x="1476616" y="1280411"/>
                  </a:lnTo>
                  <a:lnTo>
                    <a:pt x="1516471" y="1266897"/>
                  </a:lnTo>
                  <a:lnTo>
                    <a:pt x="1565279" y="1247702"/>
                  </a:lnTo>
                  <a:lnTo>
                    <a:pt x="1610379" y="1227005"/>
                  </a:lnTo>
                  <a:lnTo>
                    <a:pt x="1651435" y="1205197"/>
                  </a:lnTo>
                  <a:lnTo>
                    <a:pt x="1688111" y="1182664"/>
                  </a:lnTo>
                  <a:lnTo>
                    <a:pt x="1720071" y="1159797"/>
                  </a:lnTo>
                  <a:lnTo>
                    <a:pt x="1730496" y="1151447"/>
                  </a:lnTo>
                  <a:lnTo>
                    <a:pt x="1731921" y="1150272"/>
                  </a:lnTo>
                  <a:lnTo>
                    <a:pt x="1733321" y="1149072"/>
                  </a:lnTo>
                  <a:lnTo>
                    <a:pt x="1733621" y="114882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43865" y="3984216"/>
              <a:ext cx="93324" cy="1083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509000" y="3467730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111039" y="3067018"/>
            <a:ext cx="2285995" cy="12953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31" name="object 3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48175" y="3694122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01549" y="3866324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CB6D144E-AB1B-41AB-AC94-63547FF72F1D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37" name="object 3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7692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7419" y="1700299"/>
            <a:ext cx="2017395" cy="2270760"/>
            <a:chOff x="2817419" y="1700299"/>
            <a:chExt cx="2017395" cy="2270760"/>
          </a:xfrm>
        </p:grpSpPr>
        <p:sp>
          <p:nvSpPr>
            <p:cNvPr id="18" name="object 18"/>
            <p:cNvSpPr/>
            <p:nvPr/>
          </p:nvSpPr>
          <p:spPr>
            <a:xfrm>
              <a:off x="2858244" y="1709824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66" y="1340"/>
                  </a:lnTo>
                  <a:lnTo>
                    <a:pt x="871395" y="5301"/>
                  </a:lnTo>
                  <a:lnTo>
                    <a:pt x="822642" y="11792"/>
                  </a:lnTo>
                  <a:lnTo>
                    <a:pt x="774217" y="20724"/>
                  </a:lnTo>
                  <a:lnTo>
                    <a:pt x="726229" y="32004"/>
                  </a:lnTo>
                  <a:lnTo>
                    <a:pt x="678787" y="45544"/>
                  </a:lnTo>
                  <a:lnTo>
                    <a:pt x="632000" y="61253"/>
                  </a:lnTo>
                  <a:lnTo>
                    <a:pt x="585977" y="79040"/>
                  </a:lnTo>
                  <a:lnTo>
                    <a:pt x="540827" y="98816"/>
                  </a:lnTo>
                  <a:lnTo>
                    <a:pt x="496660" y="120489"/>
                  </a:lnTo>
                  <a:lnTo>
                    <a:pt x="453584" y="143969"/>
                  </a:lnTo>
                  <a:lnTo>
                    <a:pt x="411708" y="169166"/>
                  </a:lnTo>
                  <a:lnTo>
                    <a:pt x="371142" y="195990"/>
                  </a:lnTo>
                  <a:lnTo>
                    <a:pt x="331994" y="224350"/>
                  </a:lnTo>
                  <a:lnTo>
                    <a:pt x="294374" y="254156"/>
                  </a:lnTo>
                  <a:lnTo>
                    <a:pt x="255886" y="287593"/>
                  </a:lnTo>
                  <a:lnTo>
                    <a:pt x="219412" y="322475"/>
                  </a:lnTo>
                  <a:lnTo>
                    <a:pt x="185084" y="358690"/>
                  </a:lnTo>
                  <a:lnTo>
                    <a:pt x="153038" y="396128"/>
                  </a:lnTo>
                  <a:lnTo>
                    <a:pt x="123407" y="434677"/>
                  </a:lnTo>
                  <a:lnTo>
                    <a:pt x="96324" y="474227"/>
                  </a:lnTo>
                  <a:lnTo>
                    <a:pt x="71924" y="514666"/>
                  </a:lnTo>
                  <a:lnTo>
                    <a:pt x="52880" y="550691"/>
                  </a:lnTo>
                  <a:lnTo>
                    <a:pt x="36084" y="587239"/>
                  </a:lnTo>
                  <a:lnTo>
                    <a:pt x="21626" y="624233"/>
                  </a:lnTo>
                  <a:lnTo>
                    <a:pt x="9599" y="661598"/>
                  </a:lnTo>
                  <a:lnTo>
                    <a:pt x="74" y="699263"/>
                  </a:lnTo>
                  <a:lnTo>
                    <a:pt x="0" y="69967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17419" y="2396550"/>
              <a:ext cx="81624" cy="1084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1366" y="345896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51365" y="3458967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36369" y="2907194"/>
            <a:ext cx="1800860" cy="1348740"/>
            <a:chOff x="2836369" y="2907194"/>
            <a:chExt cx="1800860" cy="1348740"/>
          </a:xfrm>
        </p:grpSpPr>
        <p:sp>
          <p:nvSpPr>
            <p:cNvPr id="23" name="object 23"/>
            <p:cNvSpPr/>
            <p:nvPr/>
          </p:nvSpPr>
          <p:spPr>
            <a:xfrm>
              <a:off x="2845894" y="2916719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6"/>
                  </a:lnTo>
                  <a:lnTo>
                    <a:pt x="4317" y="109392"/>
                  </a:lnTo>
                  <a:lnTo>
                    <a:pt x="9620" y="163033"/>
                  </a:lnTo>
                  <a:lnTo>
                    <a:pt x="16935" y="215923"/>
                  </a:lnTo>
                  <a:lnTo>
                    <a:pt x="26199" y="268028"/>
                  </a:lnTo>
                  <a:lnTo>
                    <a:pt x="37350" y="319312"/>
                  </a:lnTo>
                  <a:lnTo>
                    <a:pt x="50324" y="369741"/>
                  </a:lnTo>
                  <a:lnTo>
                    <a:pt x="65058" y="419279"/>
                  </a:lnTo>
                  <a:lnTo>
                    <a:pt x="81491" y="467891"/>
                  </a:lnTo>
                  <a:lnTo>
                    <a:pt x="99558" y="515541"/>
                  </a:lnTo>
                  <a:lnTo>
                    <a:pt x="119197" y="562196"/>
                  </a:lnTo>
                  <a:lnTo>
                    <a:pt x="140346" y="607820"/>
                  </a:lnTo>
                  <a:lnTo>
                    <a:pt x="162940" y="652378"/>
                  </a:lnTo>
                  <a:lnTo>
                    <a:pt x="186918" y="695834"/>
                  </a:lnTo>
                  <a:lnTo>
                    <a:pt x="212217" y="738153"/>
                  </a:lnTo>
                  <a:lnTo>
                    <a:pt x="238773" y="779302"/>
                  </a:lnTo>
                  <a:lnTo>
                    <a:pt x="266523" y="819244"/>
                  </a:lnTo>
                  <a:lnTo>
                    <a:pt x="295406" y="857944"/>
                  </a:lnTo>
                  <a:lnTo>
                    <a:pt x="325357" y="895367"/>
                  </a:lnTo>
                  <a:lnTo>
                    <a:pt x="356315" y="931478"/>
                  </a:lnTo>
                  <a:lnTo>
                    <a:pt x="388216" y="966243"/>
                  </a:lnTo>
                  <a:lnTo>
                    <a:pt x="420997" y="999626"/>
                  </a:lnTo>
                  <a:lnTo>
                    <a:pt x="454595" y="1031591"/>
                  </a:lnTo>
                  <a:lnTo>
                    <a:pt x="488948" y="1062104"/>
                  </a:lnTo>
                  <a:lnTo>
                    <a:pt x="523993" y="1091130"/>
                  </a:lnTo>
                  <a:lnTo>
                    <a:pt x="559666" y="1118634"/>
                  </a:lnTo>
                  <a:lnTo>
                    <a:pt x="595905" y="1144580"/>
                  </a:lnTo>
                  <a:lnTo>
                    <a:pt x="632648" y="1168934"/>
                  </a:lnTo>
                  <a:lnTo>
                    <a:pt x="669830" y="1191660"/>
                  </a:lnTo>
                  <a:lnTo>
                    <a:pt x="707390" y="1212723"/>
                  </a:lnTo>
                  <a:lnTo>
                    <a:pt x="745264" y="1232089"/>
                  </a:lnTo>
                  <a:lnTo>
                    <a:pt x="783390" y="1249722"/>
                  </a:lnTo>
                  <a:lnTo>
                    <a:pt x="821705" y="1265587"/>
                  </a:lnTo>
                  <a:lnTo>
                    <a:pt x="860145" y="1279648"/>
                  </a:lnTo>
                  <a:lnTo>
                    <a:pt x="898648" y="1291872"/>
                  </a:lnTo>
                  <a:lnTo>
                    <a:pt x="950470" y="1305406"/>
                  </a:lnTo>
                  <a:lnTo>
                    <a:pt x="1002137" y="1315720"/>
                  </a:lnTo>
                  <a:lnTo>
                    <a:pt x="1053498" y="1322990"/>
                  </a:lnTo>
                  <a:lnTo>
                    <a:pt x="1104398" y="1327392"/>
                  </a:lnTo>
                  <a:lnTo>
                    <a:pt x="1154683" y="1329101"/>
                  </a:lnTo>
                  <a:lnTo>
                    <a:pt x="1204202" y="1328293"/>
                  </a:lnTo>
                  <a:lnTo>
                    <a:pt x="1252799" y="1325143"/>
                  </a:lnTo>
                  <a:lnTo>
                    <a:pt x="1300323" y="1319827"/>
                  </a:lnTo>
                  <a:lnTo>
                    <a:pt x="1346620" y="1312520"/>
                  </a:lnTo>
                  <a:lnTo>
                    <a:pt x="1391537" y="1303398"/>
                  </a:lnTo>
                  <a:lnTo>
                    <a:pt x="1434920" y="1292637"/>
                  </a:lnTo>
                  <a:lnTo>
                    <a:pt x="1476616" y="1280411"/>
                  </a:lnTo>
                  <a:lnTo>
                    <a:pt x="1516471" y="1266897"/>
                  </a:lnTo>
                  <a:lnTo>
                    <a:pt x="1565279" y="1247702"/>
                  </a:lnTo>
                  <a:lnTo>
                    <a:pt x="1610379" y="1227005"/>
                  </a:lnTo>
                  <a:lnTo>
                    <a:pt x="1651435" y="1205197"/>
                  </a:lnTo>
                  <a:lnTo>
                    <a:pt x="1688111" y="1182664"/>
                  </a:lnTo>
                  <a:lnTo>
                    <a:pt x="1720071" y="1159797"/>
                  </a:lnTo>
                  <a:lnTo>
                    <a:pt x="1730496" y="1151447"/>
                  </a:lnTo>
                  <a:lnTo>
                    <a:pt x="1731921" y="1150272"/>
                  </a:lnTo>
                  <a:lnTo>
                    <a:pt x="1733321" y="1149072"/>
                  </a:lnTo>
                  <a:lnTo>
                    <a:pt x="1733621" y="114882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3865" y="3984216"/>
              <a:ext cx="93324" cy="108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13340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57904" y="1993056"/>
            <a:ext cx="1245870" cy="1480820"/>
            <a:chOff x="3957904" y="1993056"/>
            <a:chExt cx="1245870" cy="1480820"/>
          </a:xfrm>
        </p:grpSpPr>
        <p:sp>
          <p:nvSpPr>
            <p:cNvPr id="27" name="object 27"/>
            <p:cNvSpPr/>
            <p:nvPr/>
          </p:nvSpPr>
          <p:spPr>
            <a:xfrm>
              <a:off x="4643040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67477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92039" y="3123468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199" y="3354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12027" y="2997406"/>
              <a:ext cx="134974" cy="164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211066" y="2719919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7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27553" y="2658432"/>
              <a:ext cx="158249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48175" y="3694122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01549" y="3866324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786586" y="4076550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9E7C6E99-81B1-4E78-BF8C-0AB10DD75339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46" name="object 4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09000" y="3467730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97565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7692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7419" y="1700299"/>
            <a:ext cx="2017395" cy="2270760"/>
            <a:chOff x="2817419" y="1700299"/>
            <a:chExt cx="2017395" cy="2270760"/>
          </a:xfrm>
        </p:grpSpPr>
        <p:sp>
          <p:nvSpPr>
            <p:cNvPr id="18" name="object 18"/>
            <p:cNvSpPr/>
            <p:nvPr/>
          </p:nvSpPr>
          <p:spPr>
            <a:xfrm>
              <a:off x="2858244" y="1709824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66" y="1340"/>
                  </a:lnTo>
                  <a:lnTo>
                    <a:pt x="871395" y="5301"/>
                  </a:lnTo>
                  <a:lnTo>
                    <a:pt x="822642" y="11792"/>
                  </a:lnTo>
                  <a:lnTo>
                    <a:pt x="774217" y="20724"/>
                  </a:lnTo>
                  <a:lnTo>
                    <a:pt x="726229" y="32004"/>
                  </a:lnTo>
                  <a:lnTo>
                    <a:pt x="678787" y="45544"/>
                  </a:lnTo>
                  <a:lnTo>
                    <a:pt x="632000" y="61253"/>
                  </a:lnTo>
                  <a:lnTo>
                    <a:pt x="585977" y="79040"/>
                  </a:lnTo>
                  <a:lnTo>
                    <a:pt x="540827" y="98816"/>
                  </a:lnTo>
                  <a:lnTo>
                    <a:pt x="496660" y="120489"/>
                  </a:lnTo>
                  <a:lnTo>
                    <a:pt x="453584" y="143969"/>
                  </a:lnTo>
                  <a:lnTo>
                    <a:pt x="411708" y="169166"/>
                  </a:lnTo>
                  <a:lnTo>
                    <a:pt x="371142" y="195990"/>
                  </a:lnTo>
                  <a:lnTo>
                    <a:pt x="331994" y="224350"/>
                  </a:lnTo>
                  <a:lnTo>
                    <a:pt x="294374" y="254156"/>
                  </a:lnTo>
                  <a:lnTo>
                    <a:pt x="255886" y="287593"/>
                  </a:lnTo>
                  <a:lnTo>
                    <a:pt x="219412" y="322475"/>
                  </a:lnTo>
                  <a:lnTo>
                    <a:pt x="185084" y="358690"/>
                  </a:lnTo>
                  <a:lnTo>
                    <a:pt x="153038" y="396128"/>
                  </a:lnTo>
                  <a:lnTo>
                    <a:pt x="123407" y="434677"/>
                  </a:lnTo>
                  <a:lnTo>
                    <a:pt x="96324" y="474227"/>
                  </a:lnTo>
                  <a:lnTo>
                    <a:pt x="71924" y="514666"/>
                  </a:lnTo>
                  <a:lnTo>
                    <a:pt x="52880" y="550691"/>
                  </a:lnTo>
                  <a:lnTo>
                    <a:pt x="36084" y="587239"/>
                  </a:lnTo>
                  <a:lnTo>
                    <a:pt x="21626" y="624233"/>
                  </a:lnTo>
                  <a:lnTo>
                    <a:pt x="9599" y="661598"/>
                  </a:lnTo>
                  <a:lnTo>
                    <a:pt x="74" y="699263"/>
                  </a:lnTo>
                  <a:lnTo>
                    <a:pt x="0" y="69967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17419" y="2396550"/>
              <a:ext cx="81624" cy="1084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1366" y="345896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51365" y="3458967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36369" y="2907194"/>
            <a:ext cx="1800860" cy="1348740"/>
            <a:chOff x="2836369" y="2907194"/>
            <a:chExt cx="1800860" cy="1348740"/>
          </a:xfrm>
        </p:grpSpPr>
        <p:sp>
          <p:nvSpPr>
            <p:cNvPr id="23" name="object 23"/>
            <p:cNvSpPr/>
            <p:nvPr/>
          </p:nvSpPr>
          <p:spPr>
            <a:xfrm>
              <a:off x="2845894" y="2916719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6"/>
                  </a:lnTo>
                  <a:lnTo>
                    <a:pt x="4317" y="109392"/>
                  </a:lnTo>
                  <a:lnTo>
                    <a:pt x="9620" y="163033"/>
                  </a:lnTo>
                  <a:lnTo>
                    <a:pt x="16935" y="215923"/>
                  </a:lnTo>
                  <a:lnTo>
                    <a:pt x="26199" y="268028"/>
                  </a:lnTo>
                  <a:lnTo>
                    <a:pt x="37350" y="319312"/>
                  </a:lnTo>
                  <a:lnTo>
                    <a:pt x="50324" y="369741"/>
                  </a:lnTo>
                  <a:lnTo>
                    <a:pt x="65058" y="419279"/>
                  </a:lnTo>
                  <a:lnTo>
                    <a:pt x="81491" y="467891"/>
                  </a:lnTo>
                  <a:lnTo>
                    <a:pt x="99558" y="515541"/>
                  </a:lnTo>
                  <a:lnTo>
                    <a:pt x="119197" y="562196"/>
                  </a:lnTo>
                  <a:lnTo>
                    <a:pt x="140346" y="607820"/>
                  </a:lnTo>
                  <a:lnTo>
                    <a:pt x="162940" y="652378"/>
                  </a:lnTo>
                  <a:lnTo>
                    <a:pt x="186918" y="695834"/>
                  </a:lnTo>
                  <a:lnTo>
                    <a:pt x="212217" y="738153"/>
                  </a:lnTo>
                  <a:lnTo>
                    <a:pt x="238773" y="779302"/>
                  </a:lnTo>
                  <a:lnTo>
                    <a:pt x="266523" y="819244"/>
                  </a:lnTo>
                  <a:lnTo>
                    <a:pt x="295406" y="857944"/>
                  </a:lnTo>
                  <a:lnTo>
                    <a:pt x="325357" y="895367"/>
                  </a:lnTo>
                  <a:lnTo>
                    <a:pt x="356315" y="931478"/>
                  </a:lnTo>
                  <a:lnTo>
                    <a:pt x="388216" y="966243"/>
                  </a:lnTo>
                  <a:lnTo>
                    <a:pt x="420997" y="999626"/>
                  </a:lnTo>
                  <a:lnTo>
                    <a:pt x="454595" y="1031591"/>
                  </a:lnTo>
                  <a:lnTo>
                    <a:pt x="488948" y="1062104"/>
                  </a:lnTo>
                  <a:lnTo>
                    <a:pt x="523993" y="1091130"/>
                  </a:lnTo>
                  <a:lnTo>
                    <a:pt x="559666" y="1118634"/>
                  </a:lnTo>
                  <a:lnTo>
                    <a:pt x="595905" y="1144580"/>
                  </a:lnTo>
                  <a:lnTo>
                    <a:pt x="632648" y="1168934"/>
                  </a:lnTo>
                  <a:lnTo>
                    <a:pt x="669830" y="1191660"/>
                  </a:lnTo>
                  <a:lnTo>
                    <a:pt x="707390" y="1212723"/>
                  </a:lnTo>
                  <a:lnTo>
                    <a:pt x="745264" y="1232089"/>
                  </a:lnTo>
                  <a:lnTo>
                    <a:pt x="783390" y="1249722"/>
                  </a:lnTo>
                  <a:lnTo>
                    <a:pt x="821705" y="1265587"/>
                  </a:lnTo>
                  <a:lnTo>
                    <a:pt x="860145" y="1279648"/>
                  </a:lnTo>
                  <a:lnTo>
                    <a:pt x="898648" y="1291872"/>
                  </a:lnTo>
                  <a:lnTo>
                    <a:pt x="950470" y="1305406"/>
                  </a:lnTo>
                  <a:lnTo>
                    <a:pt x="1002137" y="1315720"/>
                  </a:lnTo>
                  <a:lnTo>
                    <a:pt x="1053498" y="1322990"/>
                  </a:lnTo>
                  <a:lnTo>
                    <a:pt x="1104398" y="1327392"/>
                  </a:lnTo>
                  <a:lnTo>
                    <a:pt x="1154683" y="1329101"/>
                  </a:lnTo>
                  <a:lnTo>
                    <a:pt x="1204202" y="1328293"/>
                  </a:lnTo>
                  <a:lnTo>
                    <a:pt x="1252799" y="1325143"/>
                  </a:lnTo>
                  <a:lnTo>
                    <a:pt x="1300323" y="1319827"/>
                  </a:lnTo>
                  <a:lnTo>
                    <a:pt x="1346620" y="1312520"/>
                  </a:lnTo>
                  <a:lnTo>
                    <a:pt x="1391537" y="1303398"/>
                  </a:lnTo>
                  <a:lnTo>
                    <a:pt x="1434920" y="1292637"/>
                  </a:lnTo>
                  <a:lnTo>
                    <a:pt x="1476616" y="1280411"/>
                  </a:lnTo>
                  <a:lnTo>
                    <a:pt x="1516471" y="1266897"/>
                  </a:lnTo>
                  <a:lnTo>
                    <a:pt x="1565279" y="1247702"/>
                  </a:lnTo>
                  <a:lnTo>
                    <a:pt x="1610379" y="1227005"/>
                  </a:lnTo>
                  <a:lnTo>
                    <a:pt x="1651435" y="1205197"/>
                  </a:lnTo>
                  <a:lnTo>
                    <a:pt x="1688111" y="1182664"/>
                  </a:lnTo>
                  <a:lnTo>
                    <a:pt x="1720071" y="1159797"/>
                  </a:lnTo>
                  <a:lnTo>
                    <a:pt x="1730496" y="1151447"/>
                  </a:lnTo>
                  <a:lnTo>
                    <a:pt x="1731921" y="1150272"/>
                  </a:lnTo>
                  <a:lnTo>
                    <a:pt x="1733321" y="1149072"/>
                  </a:lnTo>
                  <a:lnTo>
                    <a:pt x="1733621" y="114882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3865" y="3984216"/>
              <a:ext cx="93324" cy="108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997565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13340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57904" y="1993056"/>
            <a:ext cx="1245870" cy="1480820"/>
            <a:chOff x="3957904" y="1993056"/>
            <a:chExt cx="1245870" cy="1480820"/>
          </a:xfrm>
        </p:grpSpPr>
        <p:sp>
          <p:nvSpPr>
            <p:cNvPr id="28" name="object 28"/>
            <p:cNvSpPr/>
            <p:nvPr/>
          </p:nvSpPr>
          <p:spPr>
            <a:xfrm>
              <a:off x="4643040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67477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2039" y="3123468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199" y="3354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12027" y="2997406"/>
              <a:ext cx="134974" cy="164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11066" y="2719919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7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27553" y="2658432"/>
              <a:ext cx="158249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83741" y="14693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61914" y="1469374"/>
            <a:ext cx="38354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679153" y="2003728"/>
            <a:ext cx="469900" cy="474980"/>
            <a:chOff x="4679153" y="2003728"/>
            <a:chExt cx="469900" cy="474980"/>
          </a:xfrm>
        </p:grpSpPr>
        <p:sp>
          <p:nvSpPr>
            <p:cNvPr id="40" name="object 40"/>
            <p:cNvSpPr/>
            <p:nvPr/>
          </p:nvSpPr>
          <p:spPr>
            <a:xfrm>
              <a:off x="4749065" y="2135745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74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79153" y="2004318"/>
              <a:ext cx="126849" cy="1659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05040" y="2133320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49"/>
                  </a:moveTo>
                  <a:lnTo>
                    <a:pt x="1702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19027" y="2003728"/>
              <a:ext cx="129874" cy="1654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509000" y="3467730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48175" y="3694122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01549" y="3866324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86586" y="4076550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779C60EE-5BB6-482F-BB95-35D96F804E42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54" name="object 54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93993" y="977060"/>
            <a:ext cx="914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225" marR="5080" indent="-101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  over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vocab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7692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7419" y="1700299"/>
            <a:ext cx="2017395" cy="2270760"/>
            <a:chOff x="2817419" y="1700299"/>
            <a:chExt cx="2017395" cy="2270760"/>
          </a:xfrm>
        </p:grpSpPr>
        <p:sp>
          <p:nvSpPr>
            <p:cNvPr id="18" name="object 18"/>
            <p:cNvSpPr/>
            <p:nvPr/>
          </p:nvSpPr>
          <p:spPr>
            <a:xfrm>
              <a:off x="2858244" y="1709824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66" y="1340"/>
                  </a:lnTo>
                  <a:lnTo>
                    <a:pt x="871395" y="5301"/>
                  </a:lnTo>
                  <a:lnTo>
                    <a:pt x="822642" y="11792"/>
                  </a:lnTo>
                  <a:lnTo>
                    <a:pt x="774217" y="20724"/>
                  </a:lnTo>
                  <a:lnTo>
                    <a:pt x="726229" y="32004"/>
                  </a:lnTo>
                  <a:lnTo>
                    <a:pt x="678787" y="45544"/>
                  </a:lnTo>
                  <a:lnTo>
                    <a:pt x="632000" y="61253"/>
                  </a:lnTo>
                  <a:lnTo>
                    <a:pt x="585977" y="79040"/>
                  </a:lnTo>
                  <a:lnTo>
                    <a:pt x="540827" y="98816"/>
                  </a:lnTo>
                  <a:lnTo>
                    <a:pt x="496660" y="120489"/>
                  </a:lnTo>
                  <a:lnTo>
                    <a:pt x="453584" y="143969"/>
                  </a:lnTo>
                  <a:lnTo>
                    <a:pt x="411708" y="169166"/>
                  </a:lnTo>
                  <a:lnTo>
                    <a:pt x="371142" y="195990"/>
                  </a:lnTo>
                  <a:lnTo>
                    <a:pt x="331994" y="224350"/>
                  </a:lnTo>
                  <a:lnTo>
                    <a:pt x="294374" y="254156"/>
                  </a:lnTo>
                  <a:lnTo>
                    <a:pt x="255886" y="287593"/>
                  </a:lnTo>
                  <a:lnTo>
                    <a:pt x="219412" y="322475"/>
                  </a:lnTo>
                  <a:lnTo>
                    <a:pt x="185084" y="358690"/>
                  </a:lnTo>
                  <a:lnTo>
                    <a:pt x="153038" y="396128"/>
                  </a:lnTo>
                  <a:lnTo>
                    <a:pt x="123407" y="434677"/>
                  </a:lnTo>
                  <a:lnTo>
                    <a:pt x="96324" y="474227"/>
                  </a:lnTo>
                  <a:lnTo>
                    <a:pt x="71924" y="514666"/>
                  </a:lnTo>
                  <a:lnTo>
                    <a:pt x="52880" y="550691"/>
                  </a:lnTo>
                  <a:lnTo>
                    <a:pt x="36084" y="587239"/>
                  </a:lnTo>
                  <a:lnTo>
                    <a:pt x="21626" y="624233"/>
                  </a:lnTo>
                  <a:lnTo>
                    <a:pt x="9599" y="661598"/>
                  </a:lnTo>
                  <a:lnTo>
                    <a:pt x="74" y="699263"/>
                  </a:lnTo>
                  <a:lnTo>
                    <a:pt x="0" y="69967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17419" y="2396550"/>
              <a:ext cx="81624" cy="1084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1366" y="345896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51365" y="3458967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36369" y="2907194"/>
            <a:ext cx="1800860" cy="1348740"/>
            <a:chOff x="2836369" y="2907194"/>
            <a:chExt cx="1800860" cy="1348740"/>
          </a:xfrm>
        </p:grpSpPr>
        <p:sp>
          <p:nvSpPr>
            <p:cNvPr id="23" name="object 23"/>
            <p:cNvSpPr/>
            <p:nvPr/>
          </p:nvSpPr>
          <p:spPr>
            <a:xfrm>
              <a:off x="2845894" y="2916719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6"/>
                  </a:lnTo>
                  <a:lnTo>
                    <a:pt x="4317" y="109392"/>
                  </a:lnTo>
                  <a:lnTo>
                    <a:pt x="9620" y="163033"/>
                  </a:lnTo>
                  <a:lnTo>
                    <a:pt x="16935" y="215923"/>
                  </a:lnTo>
                  <a:lnTo>
                    <a:pt x="26199" y="268028"/>
                  </a:lnTo>
                  <a:lnTo>
                    <a:pt x="37350" y="319312"/>
                  </a:lnTo>
                  <a:lnTo>
                    <a:pt x="50324" y="369741"/>
                  </a:lnTo>
                  <a:lnTo>
                    <a:pt x="65058" y="419279"/>
                  </a:lnTo>
                  <a:lnTo>
                    <a:pt x="81491" y="467891"/>
                  </a:lnTo>
                  <a:lnTo>
                    <a:pt x="99558" y="515541"/>
                  </a:lnTo>
                  <a:lnTo>
                    <a:pt x="119197" y="562196"/>
                  </a:lnTo>
                  <a:lnTo>
                    <a:pt x="140346" y="607820"/>
                  </a:lnTo>
                  <a:lnTo>
                    <a:pt x="162940" y="652378"/>
                  </a:lnTo>
                  <a:lnTo>
                    <a:pt x="186918" y="695834"/>
                  </a:lnTo>
                  <a:lnTo>
                    <a:pt x="212217" y="738153"/>
                  </a:lnTo>
                  <a:lnTo>
                    <a:pt x="238773" y="779302"/>
                  </a:lnTo>
                  <a:lnTo>
                    <a:pt x="266523" y="819244"/>
                  </a:lnTo>
                  <a:lnTo>
                    <a:pt x="295406" y="857944"/>
                  </a:lnTo>
                  <a:lnTo>
                    <a:pt x="325357" y="895367"/>
                  </a:lnTo>
                  <a:lnTo>
                    <a:pt x="356315" y="931478"/>
                  </a:lnTo>
                  <a:lnTo>
                    <a:pt x="388216" y="966243"/>
                  </a:lnTo>
                  <a:lnTo>
                    <a:pt x="420997" y="999626"/>
                  </a:lnTo>
                  <a:lnTo>
                    <a:pt x="454595" y="1031591"/>
                  </a:lnTo>
                  <a:lnTo>
                    <a:pt x="488948" y="1062104"/>
                  </a:lnTo>
                  <a:lnTo>
                    <a:pt x="523993" y="1091130"/>
                  </a:lnTo>
                  <a:lnTo>
                    <a:pt x="559666" y="1118634"/>
                  </a:lnTo>
                  <a:lnTo>
                    <a:pt x="595905" y="1144580"/>
                  </a:lnTo>
                  <a:lnTo>
                    <a:pt x="632648" y="1168934"/>
                  </a:lnTo>
                  <a:lnTo>
                    <a:pt x="669830" y="1191660"/>
                  </a:lnTo>
                  <a:lnTo>
                    <a:pt x="707390" y="1212723"/>
                  </a:lnTo>
                  <a:lnTo>
                    <a:pt x="745264" y="1232089"/>
                  </a:lnTo>
                  <a:lnTo>
                    <a:pt x="783390" y="1249722"/>
                  </a:lnTo>
                  <a:lnTo>
                    <a:pt x="821705" y="1265587"/>
                  </a:lnTo>
                  <a:lnTo>
                    <a:pt x="860145" y="1279648"/>
                  </a:lnTo>
                  <a:lnTo>
                    <a:pt x="898648" y="1291872"/>
                  </a:lnTo>
                  <a:lnTo>
                    <a:pt x="950470" y="1305406"/>
                  </a:lnTo>
                  <a:lnTo>
                    <a:pt x="1002137" y="1315720"/>
                  </a:lnTo>
                  <a:lnTo>
                    <a:pt x="1053498" y="1322990"/>
                  </a:lnTo>
                  <a:lnTo>
                    <a:pt x="1104398" y="1327392"/>
                  </a:lnTo>
                  <a:lnTo>
                    <a:pt x="1154683" y="1329101"/>
                  </a:lnTo>
                  <a:lnTo>
                    <a:pt x="1204202" y="1328293"/>
                  </a:lnTo>
                  <a:lnTo>
                    <a:pt x="1252799" y="1325143"/>
                  </a:lnTo>
                  <a:lnTo>
                    <a:pt x="1300323" y="1319827"/>
                  </a:lnTo>
                  <a:lnTo>
                    <a:pt x="1346620" y="1312520"/>
                  </a:lnTo>
                  <a:lnTo>
                    <a:pt x="1391537" y="1303398"/>
                  </a:lnTo>
                  <a:lnTo>
                    <a:pt x="1434920" y="1292637"/>
                  </a:lnTo>
                  <a:lnTo>
                    <a:pt x="1476616" y="1280411"/>
                  </a:lnTo>
                  <a:lnTo>
                    <a:pt x="1516471" y="1266897"/>
                  </a:lnTo>
                  <a:lnTo>
                    <a:pt x="1565279" y="1247702"/>
                  </a:lnTo>
                  <a:lnTo>
                    <a:pt x="1610379" y="1227005"/>
                  </a:lnTo>
                  <a:lnTo>
                    <a:pt x="1651435" y="1205197"/>
                  </a:lnTo>
                  <a:lnTo>
                    <a:pt x="1688111" y="1182664"/>
                  </a:lnTo>
                  <a:lnTo>
                    <a:pt x="1720071" y="1159797"/>
                  </a:lnTo>
                  <a:lnTo>
                    <a:pt x="1730496" y="1151447"/>
                  </a:lnTo>
                  <a:lnTo>
                    <a:pt x="1731921" y="1150272"/>
                  </a:lnTo>
                  <a:lnTo>
                    <a:pt x="1733321" y="1149072"/>
                  </a:lnTo>
                  <a:lnTo>
                    <a:pt x="1733621" y="114882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3865" y="3984216"/>
              <a:ext cx="93324" cy="108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997565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3340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13340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28753" y="2997406"/>
            <a:ext cx="575310" cy="476250"/>
            <a:chOff x="4628753" y="2997406"/>
            <a:chExt cx="575310" cy="476250"/>
          </a:xfrm>
        </p:grpSpPr>
        <p:sp>
          <p:nvSpPr>
            <p:cNvPr id="29" name="object 29"/>
            <p:cNvSpPr/>
            <p:nvPr/>
          </p:nvSpPr>
          <p:spPr>
            <a:xfrm>
              <a:off x="4643040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67477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2039" y="3123468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199" y="3354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2027" y="2997406"/>
              <a:ext cx="134974" cy="164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957904" y="1469374"/>
            <a:ext cx="909319" cy="1312545"/>
            <a:chOff x="3957904" y="1469374"/>
            <a:chExt cx="909319" cy="1312545"/>
          </a:xfrm>
        </p:grpSpPr>
        <p:sp>
          <p:nvSpPr>
            <p:cNvPr id="35" name="object 35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11066" y="2719919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7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27553" y="2658432"/>
              <a:ext cx="158249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83740" y="1469374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483741" y="14693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61914" y="1469374"/>
            <a:ext cx="38354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48912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964400" y="2997606"/>
            <a:ext cx="567690" cy="476250"/>
            <a:chOff x="5964400" y="2997606"/>
            <a:chExt cx="567690" cy="476250"/>
          </a:xfrm>
        </p:grpSpPr>
        <p:sp>
          <p:nvSpPr>
            <p:cNvPr id="44" name="object 44"/>
            <p:cNvSpPr/>
            <p:nvPr/>
          </p:nvSpPr>
          <p:spPr>
            <a:xfrm>
              <a:off x="6325812" y="3124393"/>
              <a:ext cx="192405" cy="334645"/>
            </a:xfrm>
            <a:custGeom>
              <a:avLst/>
              <a:gdLst/>
              <a:ahLst/>
              <a:cxnLst/>
              <a:rect l="l" t="t" r="r" b="b"/>
              <a:pathLst>
                <a:path w="192404" h="334645">
                  <a:moveTo>
                    <a:pt x="191874" y="33457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47000" y="2997606"/>
              <a:ext cx="134024" cy="1645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78688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03125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2809869" y="1184730"/>
            <a:ext cx="3211830" cy="3070860"/>
            <a:chOff x="2809869" y="1184730"/>
            <a:chExt cx="3211830" cy="3070860"/>
          </a:xfrm>
        </p:grpSpPr>
        <p:sp>
          <p:nvSpPr>
            <p:cNvPr id="49" name="object 49"/>
            <p:cNvSpPr/>
            <p:nvPr/>
          </p:nvSpPr>
          <p:spPr>
            <a:xfrm>
              <a:off x="4749065" y="2135745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74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79153" y="2004318"/>
              <a:ext cx="126849" cy="1659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905040" y="2133320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49"/>
                  </a:moveTo>
                  <a:lnTo>
                    <a:pt x="1702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19027" y="2003728"/>
              <a:ext cx="129874" cy="1654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50819" y="1194255"/>
              <a:ext cx="1824989" cy="1214755"/>
            </a:xfrm>
            <a:custGeom>
              <a:avLst/>
              <a:gdLst/>
              <a:ahLst/>
              <a:cxnLst/>
              <a:rect l="l" t="t" r="r" b="b"/>
              <a:pathLst>
                <a:path w="1824989" h="1214755">
                  <a:moveTo>
                    <a:pt x="1824596" y="275118"/>
                  </a:moveTo>
                  <a:lnTo>
                    <a:pt x="1800243" y="220368"/>
                  </a:lnTo>
                  <a:lnTo>
                    <a:pt x="1759098" y="179568"/>
                  </a:lnTo>
                  <a:lnTo>
                    <a:pt x="1700428" y="138031"/>
                  </a:lnTo>
                  <a:lnTo>
                    <a:pt x="1665166" y="117711"/>
                  </a:lnTo>
                  <a:lnTo>
                    <a:pt x="1626296" y="98077"/>
                  </a:lnTo>
                  <a:lnTo>
                    <a:pt x="1584075" y="79417"/>
                  </a:lnTo>
                  <a:lnTo>
                    <a:pt x="1538762" y="62021"/>
                  </a:lnTo>
                  <a:lnTo>
                    <a:pt x="1490614" y="46181"/>
                  </a:lnTo>
                  <a:lnTo>
                    <a:pt x="1439889" y="32184"/>
                  </a:lnTo>
                  <a:lnTo>
                    <a:pt x="1386844" y="20320"/>
                  </a:lnTo>
                  <a:lnTo>
                    <a:pt x="1331737" y="10881"/>
                  </a:lnTo>
                  <a:lnTo>
                    <a:pt x="1274826" y="4154"/>
                  </a:lnTo>
                  <a:lnTo>
                    <a:pt x="1216368" y="430"/>
                  </a:lnTo>
                  <a:lnTo>
                    <a:pt x="1156621" y="0"/>
                  </a:lnTo>
                  <a:lnTo>
                    <a:pt x="1095843" y="3151"/>
                  </a:lnTo>
                  <a:lnTo>
                    <a:pt x="1034291" y="10174"/>
                  </a:lnTo>
                  <a:lnTo>
                    <a:pt x="972224" y="21359"/>
                  </a:lnTo>
                  <a:lnTo>
                    <a:pt x="909898" y="36996"/>
                  </a:lnTo>
                  <a:lnTo>
                    <a:pt x="867040" y="50456"/>
                  </a:lnTo>
                  <a:lnTo>
                    <a:pt x="824265" y="66111"/>
                  </a:lnTo>
                  <a:lnTo>
                    <a:pt x="781657" y="83915"/>
                  </a:lnTo>
                  <a:lnTo>
                    <a:pt x="739299" y="103822"/>
                  </a:lnTo>
                  <a:lnTo>
                    <a:pt x="697276" y="125786"/>
                  </a:lnTo>
                  <a:lnTo>
                    <a:pt x="655671" y="149762"/>
                  </a:lnTo>
                  <a:lnTo>
                    <a:pt x="614569" y="175703"/>
                  </a:lnTo>
                  <a:lnTo>
                    <a:pt x="574051" y="203564"/>
                  </a:lnTo>
                  <a:lnTo>
                    <a:pt x="534204" y="233299"/>
                  </a:lnTo>
                  <a:lnTo>
                    <a:pt x="495109" y="264861"/>
                  </a:lnTo>
                  <a:lnTo>
                    <a:pt x="456852" y="298205"/>
                  </a:lnTo>
                  <a:lnTo>
                    <a:pt x="419515" y="333285"/>
                  </a:lnTo>
                  <a:lnTo>
                    <a:pt x="383182" y="370055"/>
                  </a:lnTo>
                  <a:lnTo>
                    <a:pt x="347938" y="408469"/>
                  </a:lnTo>
                  <a:lnTo>
                    <a:pt x="313866" y="448481"/>
                  </a:lnTo>
                  <a:lnTo>
                    <a:pt x="281049" y="490045"/>
                  </a:lnTo>
                  <a:lnTo>
                    <a:pt x="253005" y="528257"/>
                  </a:lnTo>
                  <a:lnTo>
                    <a:pt x="226079" y="567628"/>
                  </a:lnTo>
                  <a:lnTo>
                    <a:pt x="200330" y="608123"/>
                  </a:lnTo>
                  <a:lnTo>
                    <a:pt x="175815" y="649713"/>
                  </a:lnTo>
                  <a:lnTo>
                    <a:pt x="152595" y="692363"/>
                  </a:lnTo>
                  <a:lnTo>
                    <a:pt x="130727" y="736042"/>
                  </a:lnTo>
                  <a:lnTo>
                    <a:pt x="110270" y="780719"/>
                  </a:lnTo>
                  <a:lnTo>
                    <a:pt x="91283" y="826359"/>
                  </a:lnTo>
                  <a:lnTo>
                    <a:pt x="73824" y="872932"/>
                  </a:lnTo>
                  <a:lnTo>
                    <a:pt x="56077" y="926401"/>
                  </a:lnTo>
                  <a:lnTo>
                    <a:pt x="40428" y="980962"/>
                  </a:lnTo>
                  <a:lnTo>
                    <a:pt x="26958" y="1036571"/>
                  </a:lnTo>
                  <a:lnTo>
                    <a:pt x="15749" y="1093182"/>
                  </a:lnTo>
                  <a:lnTo>
                    <a:pt x="6890" y="1150748"/>
                  </a:lnTo>
                  <a:lnTo>
                    <a:pt x="449" y="1209221"/>
                  </a:lnTo>
                  <a:lnTo>
                    <a:pt x="0" y="121451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09869" y="2397927"/>
              <a:ext cx="81924" cy="1067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96714" y="2719919"/>
              <a:ext cx="781050" cy="0"/>
            </a:xfrm>
            <a:custGeom>
              <a:avLst/>
              <a:gdLst/>
              <a:ahLst/>
              <a:cxnLst/>
              <a:rect l="l" t="t" r="r" b="b"/>
              <a:pathLst>
                <a:path w="781050">
                  <a:moveTo>
                    <a:pt x="0" y="0"/>
                  </a:moveTo>
                  <a:lnTo>
                    <a:pt x="7807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63175" y="2658432"/>
              <a:ext cx="158274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45894" y="2916719"/>
              <a:ext cx="3051175" cy="1329690"/>
            </a:xfrm>
            <a:custGeom>
              <a:avLst/>
              <a:gdLst/>
              <a:ahLst/>
              <a:cxnLst/>
              <a:rect l="l" t="t" r="r" b="b"/>
              <a:pathLst>
                <a:path w="3051175" h="1329689">
                  <a:moveTo>
                    <a:pt x="0" y="0"/>
                  </a:moveTo>
                  <a:lnTo>
                    <a:pt x="1056" y="41047"/>
                  </a:lnTo>
                  <a:lnTo>
                    <a:pt x="4194" y="81723"/>
                  </a:lnTo>
                  <a:lnTo>
                    <a:pt x="9369" y="122012"/>
                  </a:lnTo>
                  <a:lnTo>
                    <a:pt x="16536" y="161899"/>
                  </a:lnTo>
                  <a:lnTo>
                    <a:pt x="25649" y="201371"/>
                  </a:lnTo>
                  <a:lnTo>
                    <a:pt x="36663" y="240413"/>
                  </a:lnTo>
                  <a:lnTo>
                    <a:pt x="49532" y="279010"/>
                  </a:lnTo>
                  <a:lnTo>
                    <a:pt x="64213" y="317147"/>
                  </a:lnTo>
                  <a:lnTo>
                    <a:pt x="80658" y="354811"/>
                  </a:lnTo>
                  <a:lnTo>
                    <a:pt x="98824" y="391987"/>
                  </a:lnTo>
                  <a:lnTo>
                    <a:pt x="118664" y="428660"/>
                  </a:lnTo>
                  <a:lnTo>
                    <a:pt x="140134" y="464816"/>
                  </a:lnTo>
                  <a:lnTo>
                    <a:pt x="163188" y="500440"/>
                  </a:lnTo>
                  <a:lnTo>
                    <a:pt x="187781" y="535518"/>
                  </a:lnTo>
                  <a:lnTo>
                    <a:pt x="213867" y="570036"/>
                  </a:lnTo>
                  <a:lnTo>
                    <a:pt x="241402" y="603978"/>
                  </a:lnTo>
                  <a:lnTo>
                    <a:pt x="270340" y="637331"/>
                  </a:lnTo>
                  <a:lnTo>
                    <a:pt x="300636" y="670080"/>
                  </a:lnTo>
                  <a:lnTo>
                    <a:pt x="332245" y="702210"/>
                  </a:lnTo>
                  <a:lnTo>
                    <a:pt x="365121" y="733706"/>
                  </a:lnTo>
                  <a:lnTo>
                    <a:pt x="399219" y="764556"/>
                  </a:lnTo>
                  <a:lnTo>
                    <a:pt x="434494" y="794743"/>
                  </a:lnTo>
                  <a:lnTo>
                    <a:pt x="470901" y="824254"/>
                  </a:lnTo>
                  <a:lnTo>
                    <a:pt x="508394" y="853073"/>
                  </a:lnTo>
                  <a:lnTo>
                    <a:pt x="546927" y="881188"/>
                  </a:lnTo>
                  <a:lnTo>
                    <a:pt x="586457" y="908582"/>
                  </a:lnTo>
                  <a:lnTo>
                    <a:pt x="626937" y="935241"/>
                  </a:lnTo>
                  <a:lnTo>
                    <a:pt x="668323" y="961152"/>
                  </a:lnTo>
                  <a:lnTo>
                    <a:pt x="710568" y="986299"/>
                  </a:lnTo>
                  <a:lnTo>
                    <a:pt x="753628" y="1010668"/>
                  </a:lnTo>
                  <a:lnTo>
                    <a:pt x="797458" y="1034245"/>
                  </a:lnTo>
                  <a:lnTo>
                    <a:pt x="842012" y="1057015"/>
                  </a:lnTo>
                  <a:lnTo>
                    <a:pt x="887245" y="1078963"/>
                  </a:lnTo>
                  <a:lnTo>
                    <a:pt x="933111" y="1100075"/>
                  </a:lnTo>
                  <a:lnTo>
                    <a:pt x="979566" y="1120337"/>
                  </a:lnTo>
                  <a:lnTo>
                    <a:pt x="1026564" y="1139734"/>
                  </a:lnTo>
                  <a:lnTo>
                    <a:pt x="1074060" y="1158252"/>
                  </a:lnTo>
                  <a:lnTo>
                    <a:pt x="1122009" y="1175875"/>
                  </a:lnTo>
                  <a:lnTo>
                    <a:pt x="1170365" y="1192590"/>
                  </a:lnTo>
                  <a:lnTo>
                    <a:pt x="1219083" y="1208383"/>
                  </a:lnTo>
                  <a:lnTo>
                    <a:pt x="1268118" y="1223238"/>
                  </a:lnTo>
                  <a:lnTo>
                    <a:pt x="1317424" y="1237141"/>
                  </a:lnTo>
                  <a:lnTo>
                    <a:pt x="1366957" y="1250078"/>
                  </a:lnTo>
                  <a:lnTo>
                    <a:pt x="1416671" y="1262034"/>
                  </a:lnTo>
                  <a:lnTo>
                    <a:pt x="1466521" y="1272995"/>
                  </a:lnTo>
                  <a:lnTo>
                    <a:pt x="1516461" y="1282945"/>
                  </a:lnTo>
                  <a:lnTo>
                    <a:pt x="1566446" y="1291872"/>
                  </a:lnTo>
                  <a:lnTo>
                    <a:pt x="1622382" y="1300639"/>
                  </a:lnTo>
                  <a:lnTo>
                    <a:pt x="1678254" y="1308147"/>
                  </a:lnTo>
                  <a:lnTo>
                    <a:pt x="1733998" y="1314437"/>
                  </a:lnTo>
                  <a:lnTo>
                    <a:pt x="1789553" y="1319551"/>
                  </a:lnTo>
                  <a:lnTo>
                    <a:pt x="1844853" y="1323530"/>
                  </a:lnTo>
                  <a:lnTo>
                    <a:pt x="1899835" y="1326417"/>
                  </a:lnTo>
                  <a:lnTo>
                    <a:pt x="1954437" y="1328252"/>
                  </a:lnTo>
                  <a:lnTo>
                    <a:pt x="2008595" y="1329078"/>
                  </a:lnTo>
                  <a:lnTo>
                    <a:pt x="2062245" y="1328936"/>
                  </a:lnTo>
                  <a:lnTo>
                    <a:pt x="2115324" y="1327868"/>
                  </a:lnTo>
                  <a:lnTo>
                    <a:pt x="2167769" y="1325916"/>
                  </a:lnTo>
                  <a:lnTo>
                    <a:pt x="2219515" y="1323120"/>
                  </a:lnTo>
                  <a:lnTo>
                    <a:pt x="2270501" y="1319523"/>
                  </a:lnTo>
                  <a:lnTo>
                    <a:pt x="2320661" y="1315166"/>
                  </a:lnTo>
                  <a:lnTo>
                    <a:pt x="2369934" y="1310092"/>
                  </a:lnTo>
                  <a:lnTo>
                    <a:pt x="2418255" y="1304341"/>
                  </a:lnTo>
                  <a:lnTo>
                    <a:pt x="2465562" y="1297955"/>
                  </a:lnTo>
                  <a:lnTo>
                    <a:pt x="2511789" y="1290976"/>
                  </a:lnTo>
                  <a:lnTo>
                    <a:pt x="2556876" y="1283445"/>
                  </a:lnTo>
                  <a:lnTo>
                    <a:pt x="2600757" y="1275405"/>
                  </a:lnTo>
                  <a:lnTo>
                    <a:pt x="2643369" y="1266897"/>
                  </a:lnTo>
                  <a:lnTo>
                    <a:pt x="2704780" y="1253356"/>
                  </a:lnTo>
                  <a:lnTo>
                    <a:pt x="2762977" y="1238993"/>
                  </a:lnTo>
                  <a:lnTo>
                    <a:pt x="2817746" y="1223949"/>
                  </a:lnTo>
                  <a:lnTo>
                    <a:pt x="2868873" y="1208366"/>
                  </a:lnTo>
                  <a:lnTo>
                    <a:pt x="2916146" y="1192385"/>
                  </a:lnTo>
                  <a:lnTo>
                    <a:pt x="2959349" y="1176148"/>
                  </a:lnTo>
                  <a:lnTo>
                    <a:pt x="2998268" y="1159797"/>
                  </a:lnTo>
                  <a:lnTo>
                    <a:pt x="3033418" y="1143147"/>
                  </a:lnTo>
                  <a:lnTo>
                    <a:pt x="3042518" y="1138397"/>
                  </a:lnTo>
                  <a:lnTo>
                    <a:pt x="3044743" y="1137222"/>
                  </a:lnTo>
                  <a:lnTo>
                    <a:pt x="3046943" y="1136047"/>
                  </a:lnTo>
                  <a:lnTo>
                    <a:pt x="3049093" y="1134872"/>
                  </a:lnTo>
                  <a:lnTo>
                    <a:pt x="3051118" y="113374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865488" y="3980541"/>
              <a:ext cx="102899" cy="10194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786988" y="3458967"/>
            <a:ext cx="383540" cy="511809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48175" y="3694122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401549" y="3866324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786586" y="4076550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70" name="object 7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B4CE7EDB-FC4E-42C6-83CC-9CB7E3273B8B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71" name="object 7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325987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509000" y="3467730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893993" y="977060"/>
            <a:ext cx="914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225" marR="5080" indent="-101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  over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vocab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7692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7419" y="1700299"/>
            <a:ext cx="2017395" cy="2270760"/>
            <a:chOff x="2817419" y="1700299"/>
            <a:chExt cx="2017395" cy="2270760"/>
          </a:xfrm>
        </p:grpSpPr>
        <p:sp>
          <p:nvSpPr>
            <p:cNvPr id="18" name="object 18"/>
            <p:cNvSpPr/>
            <p:nvPr/>
          </p:nvSpPr>
          <p:spPr>
            <a:xfrm>
              <a:off x="2858244" y="1709824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66" y="1340"/>
                  </a:lnTo>
                  <a:lnTo>
                    <a:pt x="871395" y="5301"/>
                  </a:lnTo>
                  <a:lnTo>
                    <a:pt x="822642" y="11792"/>
                  </a:lnTo>
                  <a:lnTo>
                    <a:pt x="774217" y="20724"/>
                  </a:lnTo>
                  <a:lnTo>
                    <a:pt x="726229" y="32004"/>
                  </a:lnTo>
                  <a:lnTo>
                    <a:pt x="678787" y="45544"/>
                  </a:lnTo>
                  <a:lnTo>
                    <a:pt x="632000" y="61253"/>
                  </a:lnTo>
                  <a:lnTo>
                    <a:pt x="585977" y="79040"/>
                  </a:lnTo>
                  <a:lnTo>
                    <a:pt x="540827" y="98816"/>
                  </a:lnTo>
                  <a:lnTo>
                    <a:pt x="496660" y="120489"/>
                  </a:lnTo>
                  <a:lnTo>
                    <a:pt x="453584" y="143969"/>
                  </a:lnTo>
                  <a:lnTo>
                    <a:pt x="411708" y="169166"/>
                  </a:lnTo>
                  <a:lnTo>
                    <a:pt x="371142" y="195990"/>
                  </a:lnTo>
                  <a:lnTo>
                    <a:pt x="331994" y="224350"/>
                  </a:lnTo>
                  <a:lnTo>
                    <a:pt x="294374" y="254156"/>
                  </a:lnTo>
                  <a:lnTo>
                    <a:pt x="255886" y="287593"/>
                  </a:lnTo>
                  <a:lnTo>
                    <a:pt x="219412" y="322475"/>
                  </a:lnTo>
                  <a:lnTo>
                    <a:pt x="185084" y="358690"/>
                  </a:lnTo>
                  <a:lnTo>
                    <a:pt x="153038" y="396128"/>
                  </a:lnTo>
                  <a:lnTo>
                    <a:pt x="123407" y="434677"/>
                  </a:lnTo>
                  <a:lnTo>
                    <a:pt x="96324" y="474227"/>
                  </a:lnTo>
                  <a:lnTo>
                    <a:pt x="71924" y="514666"/>
                  </a:lnTo>
                  <a:lnTo>
                    <a:pt x="52880" y="550691"/>
                  </a:lnTo>
                  <a:lnTo>
                    <a:pt x="36084" y="587239"/>
                  </a:lnTo>
                  <a:lnTo>
                    <a:pt x="21626" y="624233"/>
                  </a:lnTo>
                  <a:lnTo>
                    <a:pt x="9599" y="661598"/>
                  </a:lnTo>
                  <a:lnTo>
                    <a:pt x="74" y="699263"/>
                  </a:lnTo>
                  <a:lnTo>
                    <a:pt x="0" y="69967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17419" y="2396550"/>
              <a:ext cx="81624" cy="1084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1366" y="345896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51365" y="3458967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36369" y="2907194"/>
            <a:ext cx="1800860" cy="1348740"/>
            <a:chOff x="2836369" y="2907194"/>
            <a:chExt cx="1800860" cy="1348740"/>
          </a:xfrm>
        </p:grpSpPr>
        <p:sp>
          <p:nvSpPr>
            <p:cNvPr id="23" name="object 23"/>
            <p:cNvSpPr/>
            <p:nvPr/>
          </p:nvSpPr>
          <p:spPr>
            <a:xfrm>
              <a:off x="2845894" y="2916719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6"/>
                  </a:lnTo>
                  <a:lnTo>
                    <a:pt x="4317" y="109392"/>
                  </a:lnTo>
                  <a:lnTo>
                    <a:pt x="9620" y="163033"/>
                  </a:lnTo>
                  <a:lnTo>
                    <a:pt x="16935" y="215923"/>
                  </a:lnTo>
                  <a:lnTo>
                    <a:pt x="26199" y="268028"/>
                  </a:lnTo>
                  <a:lnTo>
                    <a:pt x="37350" y="319312"/>
                  </a:lnTo>
                  <a:lnTo>
                    <a:pt x="50324" y="369741"/>
                  </a:lnTo>
                  <a:lnTo>
                    <a:pt x="65058" y="419279"/>
                  </a:lnTo>
                  <a:lnTo>
                    <a:pt x="81491" y="467891"/>
                  </a:lnTo>
                  <a:lnTo>
                    <a:pt x="99558" y="515541"/>
                  </a:lnTo>
                  <a:lnTo>
                    <a:pt x="119197" y="562196"/>
                  </a:lnTo>
                  <a:lnTo>
                    <a:pt x="140346" y="607820"/>
                  </a:lnTo>
                  <a:lnTo>
                    <a:pt x="162940" y="652378"/>
                  </a:lnTo>
                  <a:lnTo>
                    <a:pt x="186918" y="695834"/>
                  </a:lnTo>
                  <a:lnTo>
                    <a:pt x="212217" y="738153"/>
                  </a:lnTo>
                  <a:lnTo>
                    <a:pt x="238773" y="779302"/>
                  </a:lnTo>
                  <a:lnTo>
                    <a:pt x="266523" y="819244"/>
                  </a:lnTo>
                  <a:lnTo>
                    <a:pt x="295406" y="857944"/>
                  </a:lnTo>
                  <a:lnTo>
                    <a:pt x="325357" y="895367"/>
                  </a:lnTo>
                  <a:lnTo>
                    <a:pt x="356315" y="931478"/>
                  </a:lnTo>
                  <a:lnTo>
                    <a:pt x="388216" y="966243"/>
                  </a:lnTo>
                  <a:lnTo>
                    <a:pt x="420997" y="999626"/>
                  </a:lnTo>
                  <a:lnTo>
                    <a:pt x="454595" y="1031591"/>
                  </a:lnTo>
                  <a:lnTo>
                    <a:pt x="488948" y="1062104"/>
                  </a:lnTo>
                  <a:lnTo>
                    <a:pt x="523993" y="1091130"/>
                  </a:lnTo>
                  <a:lnTo>
                    <a:pt x="559666" y="1118634"/>
                  </a:lnTo>
                  <a:lnTo>
                    <a:pt x="595905" y="1144580"/>
                  </a:lnTo>
                  <a:lnTo>
                    <a:pt x="632648" y="1168934"/>
                  </a:lnTo>
                  <a:lnTo>
                    <a:pt x="669830" y="1191660"/>
                  </a:lnTo>
                  <a:lnTo>
                    <a:pt x="707390" y="1212723"/>
                  </a:lnTo>
                  <a:lnTo>
                    <a:pt x="745264" y="1232089"/>
                  </a:lnTo>
                  <a:lnTo>
                    <a:pt x="783390" y="1249722"/>
                  </a:lnTo>
                  <a:lnTo>
                    <a:pt x="821705" y="1265587"/>
                  </a:lnTo>
                  <a:lnTo>
                    <a:pt x="860145" y="1279648"/>
                  </a:lnTo>
                  <a:lnTo>
                    <a:pt x="898648" y="1291872"/>
                  </a:lnTo>
                  <a:lnTo>
                    <a:pt x="950470" y="1305406"/>
                  </a:lnTo>
                  <a:lnTo>
                    <a:pt x="1002137" y="1315720"/>
                  </a:lnTo>
                  <a:lnTo>
                    <a:pt x="1053498" y="1322990"/>
                  </a:lnTo>
                  <a:lnTo>
                    <a:pt x="1104398" y="1327392"/>
                  </a:lnTo>
                  <a:lnTo>
                    <a:pt x="1154683" y="1329101"/>
                  </a:lnTo>
                  <a:lnTo>
                    <a:pt x="1204202" y="1328293"/>
                  </a:lnTo>
                  <a:lnTo>
                    <a:pt x="1252799" y="1325143"/>
                  </a:lnTo>
                  <a:lnTo>
                    <a:pt x="1300323" y="1319827"/>
                  </a:lnTo>
                  <a:lnTo>
                    <a:pt x="1346620" y="1312520"/>
                  </a:lnTo>
                  <a:lnTo>
                    <a:pt x="1391537" y="1303398"/>
                  </a:lnTo>
                  <a:lnTo>
                    <a:pt x="1434920" y="1292637"/>
                  </a:lnTo>
                  <a:lnTo>
                    <a:pt x="1476616" y="1280411"/>
                  </a:lnTo>
                  <a:lnTo>
                    <a:pt x="1516471" y="1266897"/>
                  </a:lnTo>
                  <a:lnTo>
                    <a:pt x="1565279" y="1247702"/>
                  </a:lnTo>
                  <a:lnTo>
                    <a:pt x="1610379" y="1227005"/>
                  </a:lnTo>
                  <a:lnTo>
                    <a:pt x="1651435" y="1205197"/>
                  </a:lnTo>
                  <a:lnTo>
                    <a:pt x="1688111" y="1182664"/>
                  </a:lnTo>
                  <a:lnTo>
                    <a:pt x="1720071" y="1159797"/>
                  </a:lnTo>
                  <a:lnTo>
                    <a:pt x="1730496" y="1151447"/>
                  </a:lnTo>
                  <a:lnTo>
                    <a:pt x="1731921" y="1150272"/>
                  </a:lnTo>
                  <a:lnTo>
                    <a:pt x="1733321" y="1149072"/>
                  </a:lnTo>
                  <a:lnTo>
                    <a:pt x="1733621" y="114882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3865" y="3984216"/>
              <a:ext cx="93324" cy="108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997565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3340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13340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28753" y="2997406"/>
            <a:ext cx="575310" cy="476250"/>
            <a:chOff x="4628753" y="2997406"/>
            <a:chExt cx="575310" cy="476250"/>
          </a:xfrm>
        </p:grpSpPr>
        <p:sp>
          <p:nvSpPr>
            <p:cNvPr id="29" name="object 29"/>
            <p:cNvSpPr/>
            <p:nvPr/>
          </p:nvSpPr>
          <p:spPr>
            <a:xfrm>
              <a:off x="4643040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67477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2039" y="3123468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199" y="3354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2027" y="2997406"/>
              <a:ext cx="134974" cy="164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957904" y="1469374"/>
            <a:ext cx="909319" cy="1312545"/>
            <a:chOff x="3957904" y="1469374"/>
            <a:chExt cx="909319" cy="1312545"/>
          </a:xfrm>
        </p:grpSpPr>
        <p:sp>
          <p:nvSpPr>
            <p:cNvPr id="35" name="object 35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11066" y="2719919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7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27553" y="2658432"/>
              <a:ext cx="158249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83740" y="1469374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483741" y="14693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61914" y="1469374"/>
            <a:ext cx="38354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809869" y="1184730"/>
            <a:ext cx="2339340" cy="1320165"/>
            <a:chOff x="2809869" y="1184730"/>
            <a:chExt cx="2339340" cy="1320165"/>
          </a:xfrm>
        </p:grpSpPr>
        <p:sp>
          <p:nvSpPr>
            <p:cNvPr id="43" name="object 43"/>
            <p:cNvSpPr/>
            <p:nvPr/>
          </p:nvSpPr>
          <p:spPr>
            <a:xfrm>
              <a:off x="4749065" y="2135745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74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79153" y="2004318"/>
              <a:ext cx="126849" cy="1659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05040" y="2133320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49"/>
                  </a:moveTo>
                  <a:lnTo>
                    <a:pt x="1702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19027" y="2003728"/>
              <a:ext cx="129874" cy="1654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50819" y="1194255"/>
              <a:ext cx="1824989" cy="1214755"/>
            </a:xfrm>
            <a:custGeom>
              <a:avLst/>
              <a:gdLst/>
              <a:ahLst/>
              <a:cxnLst/>
              <a:rect l="l" t="t" r="r" b="b"/>
              <a:pathLst>
                <a:path w="1824989" h="1214755">
                  <a:moveTo>
                    <a:pt x="1824596" y="275118"/>
                  </a:moveTo>
                  <a:lnTo>
                    <a:pt x="1800243" y="220368"/>
                  </a:lnTo>
                  <a:lnTo>
                    <a:pt x="1759098" y="179568"/>
                  </a:lnTo>
                  <a:lnTo>
                    <a:pt x="1700428" y="138031"/>
                  </a:lnTo>
                  <a:lnTo>
                    <a:pt x="1665166" y="117711"/>
                  </a:lnTo>
                  <a:lnTo>
                    <a:pt x="1626296" y="98077"/>
                  </a:lnTo>
                  <a:lnTo>
                    <a:pt x="1584075" y="79417"/>
                  </a:lnTo>
                  <a:lnTo>
                    <a:pt x="1538762" y="62021"/>
                  </a:lnTo>
                  <a:lnTo>
                    <a:pt x="1490614" y="46181"/>
                  </a:lnTo>
                  <a:lnTo>
                    <a:pt x="1439889" y="32184"/>
                  </a:lnTo>
                  <a:lnTo>
                    <a:pt x="1386844" y="20320"/>
                  </a:lnTo>
                  <a:lnTo>
                    <a:pt x="1331737" y="10881"/>
                  </a:lnTo>
                  <a:lnTo>
                    <a:pt x="1274826" y="4154"/>
                  </a:lnTo>
                  <a:lnTo>
                    <a:pt x="1216368" y="430"/>
                  </a:lnTo>
                  <a:lnTo>
                    <a:pt x="1156621" y="0"/>
                  </a:lnTo>
                  <a:lnTo>
                    <a:pt x="1095843" y="3151"/>
                  </a:lnTo>
                  <a:lnTo>
                    <a:pt x="1034291" y="10174"/>
                  </a:lnTo>
                  <a:lnTo>
                    <a:pt x="972224" y="21359"/>
                  </a:lnTo>
                  <a:lnTo>
                    <a:pt x="909898" y="36996"/>
                  </a:lnTo>
                  <a:lnTo>
                    <a:pt x="867040" y="50456"/>
                  </a:lnTo>
                  <a:lnTo>
                    <a:pt x="824265" y="66111"/>
                  </a:lnTo>
                  <a:lnTo>
                    <a:pt x="781657" y="83915"/>
                  </a:lnTo>
                  <a:lnTo>
                    <a:pt x="739299" y="103822"/>
                  </a:lnTo>
                  <a:lnTo>
                    <a:pt x="697276" y="125786"/>
                  </a:lnTo>
                  <a:lnTo>
                    <a:pt x="655671" y="149762"/>
                  </a:lnTo>
                  <a:lnTo>
                    <a:pt x="614569" y="175703"/>
                  </a:lnTo>
                  <a:lnTo>
                    <a:pt x="574051" y="203564"/>
                  </a:lnTo>
                  <a:lnTo>
                    <a:pt x="534204" y="233299"/>
                  </a:lnTo>
                  <a:lnTo>
                    <a:pt x="495109" y="264861"/>
                  </a:lnTo>
                  <a:lnTo>
                    <a:pt x="456852" y="298205"/>
                  </a:lnTo>
                  <a:lnTo>
                    <a:pt x="419515" y="333285"/>
                  </a:lnTo>
                  <a:lnTo>
                    <a:pt x="383182" y="370055"/>
                  </a:lnTo>
                  <a:lnTo>
                    <a:pt x="347938" y="408469"/>
                  </a:lnTo>
                  <a:lnTo>
                    <a:pt x="313866" y="448481"/>
                  </a:lnTo>
                  <a:lnTo>
                    <a:pt x="281049" y="490045"/>
                  </a:lnTo>
                  <a:lnTo>
                    <a:pt x="253005" y="528257"/>
                  </a:lnTo>
                  <a:lnTo>
                    <a:pt x="226079" y="567628"/>
                  </a:lnTo>
                  <a:lnTo>
                    <a:pt x="200330" y="608123"/>
                  </a:lnTo>
                  <a:lnTo>
                    <a:pt x="175815" y="649713"/>
                  </a:lnTo>
                  <a:lnTo>
                    <a:pt x="152595" y="692363"/>
                  </a:lnTo>
                  <a:lnTo>
                    <a:pt x="130727" y="736042"/>
                  </a:lnTo>
                  <a:lnTo>
                    <a:pt x="110270" y="780719"/>
                  </a:lnTo>
                  <a:lnTo>
                    <a:pt x="91283" y="826359"/>
                  </a:lnTo>
                  <a:lnTo>
                    <a:pt x="73824" y="872932"/>
                  </a:lnTo>
                  <a:lnTo>
                    <a:pt x="56077" y="926401"/>
                  </a:lnTo>
                  <a:lnTo>
                    <a:pt x="40428" y="980962"/>
                  </a:lnTo>
                  <a:lnTo>
                    <a:pt x="26958" y="1036571"/>
                  </a:lnTo>
                  <a:lnTo>
                    <a:pt x="15749" y="1093182"/>
                  </a:lnTo>
                  <a:lnTo>
                    <a:pt x="6890" y="1150748"/>
                  </a:lnTo>
                  <a:lnTo>
                    <a:pt x="449" y="1209221"/>
                  </a:lnTo>
                  <a:lnTo>
                    <a:pt x="0" y="121451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09869" y="2397927"/>
              <a:ext cx="81924" cy="10674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048912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964400" y="2997606"/>
            <a:ext cx="567690" cy="476250"/>
            <a:chOff x="5964400" y="2997606"/>
            <a:chExt cx="567690" cy="476250"/>
          </a:xfrm>
        </p:grpSpPr>
        <p:sp>
          <p:nvSpPr>
            <p:cNvPr id="51" name="object 51"/>
            <p:cNvSpPr/>
            <p:nvPr/>
          </p:nvSpPr>
          <p:spPr>
            <a:xfrm>
              <a:off x="6325812" y="3124393"/>
              <a:ext cx="192405" cy="334645"/>
            </a:xfrm>
            <a:custGeom>
              <a:avLst/>
              <a:gdLst/>
              <a:ahLst/>
              <a:cxnLst/>
              <a:rect l="l" t="t" r="r" b="b"/>
              <a:pathLst>
                <a:path w="192404" h="334645">
                  <a:moveTo>
                    <a:pt x="191874" y="33457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47000" y="2997606"/>
              <a:ext cx="134024" cy="16454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78688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03125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5082427" y="2658432"/>
            <a:ext cx="939165" cy="123189"/>
            <a:chOff x="5082427" y="2658432"/>
            <a:chExt cx="939165" cy="123189"/>
          </a:xfrm>
        </p:grpSpPr>
        <p:sp>
          <p:nvSpPr>
            <p:cNvPr id="56" name="object 56"/>
            <p:cNvSpPr/>
            <p:nvPr/>
          </p:nvSpPr>
          <p:spPr>
            <a:xfrm>
              <a:off x="5096714" y="2719919"/>
              <a:ext cx="781050" cy="0"/>
            </a:xfrm>
            <a:custGeom>
              <a:avLst/>
              <a:gdLst/>
              <a:ahLst/>
              <a:cxnLst/>
              <a:rect l="l" t="t" r="r" b="b"/>
              <a:pathLst>
                <a:path w="781050">
                  <a:moveTo>
                    <a:pt x="0" y="0"/>
                  </a:moveTo>
                  <a:lnTo>
                    <a:pt x="7807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63175" y="2658432"/>
              <a:ext cx="158274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809813" y="14693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a3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88012" y="1469374"/>
            <a:ext cx="38354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836369" y="2003730"/>
            <a:ext cx="3638550" cy="2251710"/>
            <a:chOff x="2836369" y="2003730"/>
            <a:chExt cx="3638550" cy="2251710"/>
          </a:xfrm>
        </p:grpSpPr>
        <p:sp>
          <p:nvSpPr>
            <p:cNvPr id="61" name="object 61"/>
            <p:cNvSpPr/>
            <p:nvPr/>
          </p:nvSpPr>
          <p:spPr>
            <a:xfrm>
              <a:off x="6075062" y="2135748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49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005150" y="2004320"/>
              <a:ext cx="126849" cy="16596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231012" y="2133323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49"/>
                  </a:moveTo>
                  <a:lnTo>
                    <a:pt x="17027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45024" y="2003730"/>
              <a:ext cx="129874" cy="1654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845894" y="2916719"/>
              <a:ext cx="3051175" cy="1329690"/>
            </a:xfrm>
            <a:custGeom>
              <a:avLst/>
              <a:gdLst/>
              <a:ahLst/>
              <a:cxnLst/>
              <a:rect l="l" t="t" r="r" b="b"/>
              <a:pathLst>
                <a:path w="3051175" h="1329689">
                  <a:moveTo>
                    <a:pt x="0" y="0"/>
                  </a:moveTo>
                  <a:lnTo>
                    <a:pt x="1056" y="41047"/>
                  </a:lnTo>
                  <a:lnTo>
                    <a:pt x="4194" y="81723"/>
                  </a:lnTo>
                  <a:lnTo>
                    <a:pt x="9369" y="122012"/>
                  </a:lnTo>
                  <a:lnTo>
                    <a:pt x="16536" y="161899"/>
                  </a:lnTo>
                  <a:lnTo>
                    <a:pt x="25649" y="201371"/>
                  </a:lnTo>
                  <a:lnTo>
                    <a:pt x="36663" y="240413"/>
                  </a:lnTo>
                  <a:lnTo>
                    <a:pt x="49532" y="279010"/>
                  </a:lnTo>
                  <a:lnTo>
                    <a:pt x="64213" y="317147"/>
                  </a:lnTo>
                  <a:lnTo>
                    <a:pt x="80658" y="354811"/>
                  </a:lnTo>
                  <a:lnTo>
                    <a:pt x="98824" y="391987"/>
                  </a:lnTo>
                  <a:lnTo>
                    <a:pt x="118664" y="428660"/>
                  </a:lnTo>
                  <a:lnTo>
                    <a:pt x="140134" y="464816"/>
                  </a:lnTo>
                  <a:lnTo>
                    <a:pt x="163188" y="500440"/>
                  </a:lnTo>
                  <a:lnTo>
                    <a:pt x="187781" y="535518"/>
                  </a:lnTo>
                  <a:lnTo>
                    <a:pt x="213867" y="570036"/>
                  </a:lnTo>
                  <a:lnTo>
                    <a:pt x="241402" y="603978"/>
                  </a:lnTo>
                  <a:lnTo>
                    <a:pt x="270340" y="637331"/>
                  </a:lnTo>
                  <a:lnTo>
                    <a:pt x="300636" y="670080"/>
                  </a:lnTo>
                  <a:lnTo>
                    <a:pt x="332245" y="702210"/>
                  </a:lnTo>
                  <a:lnTo>
                    <a:pt x="365121" y="733706"/>
                  </a:lnTo>
                  <a:lnTo>
                    <a:pt x="399219" y="764556"/>
                  </a:lnTo>
                  <a:lnTo>
                    <a:pt x="434494" y="794743"/>
                  </a:lnTo>
                  <a:lnTo>
                    <a:pt x="470901" y="824254"/>
                  </a:lnTo>
                  <a:lnTo>
                    <a:pt x="508394" y="853073"/>
                  </a:lnTo>
                  <a:lnTo>
                    <a:pt x="546927" y="881188"/>
                  </a:lnTo>
                  <a:lnTo>
                    <a:pt x="586457" y="908582"/>
                  </a:lnTo>
                  <a:lnTo>
                    <a:pt x="626937" y="935241"/>
                  </a:lnTo>
                  <a:lnTo>
                    <a:pt x="668323" y="961152"/>
                  </a:lnTo>
                  <a:lnTo>
                    <a:pt x="710568" y="986299"/>
                  </a:lnTo>
                  <a:lnTo>
                    <a:pt x="753628" y="1010668"/>
                  </a:lnTo>
                  <a:lnTo>
                    <a:pt x="797458" y="1034245"/>
                  </a:lnTo>
                  <a:lnTo>
                    <a:pt x="842012" y="1057015"/>
                  </a:lnTo>
                  <a:lnTo>
                    <a:pt x="887245" y="1078963"/>
                  </a:lnTo>
                  <a:lnTo>
                    <a:pt x="933111" y="1100075"/>
                  </a:lnTo>
                  <a:lnTo>
                    <a:pt x="979566" y="1120337"/>
                  </a:lnTo>
                  <a:lnTo>
                    <a:pt x="1026564" y="1139734"/>
                  </a:lnTo>
                  <a:lnTo>
                    <a:pt x="1074060" y="1158252"/>
                  </a:lnTo>
                  <a:lnTo>
                    <a:pt x="1122009" y="1175875"/>
                  </a:lnTo>
                  <a:lnTo>
                    <a:pt x="1170365" y="1192590"/>
                  </a:lnTo>
                  <a:lnTo>
                    <a:pt x="1219083" y="1208383"/>
                  </a:lnTo>
                  <a:lnTo>
                    <a:pt x="1268118" y="1223238"/>
                  </a:lnTo>
                  <a:lnTo>
                    <a:pt x="1317424" y="1237141"/>
                  </a:lnTo>
                  <a:lnTo>
                    <a:pt x="1366957" y="1250078"/>
                  </a:lnTo>
                  <a:lnTo>
                    <a:pt x="1416671" y="1262034"/>
                  </a:lnTo>
                  <a:lnTo>
                    <a:pt x="1466521" y="1272995"/>
                  </a:lnTo>
                  <a:lnTo>
                    <a:pt x="1516461" y="1282945"/>
                  </a:lnTo>
                  <a:lnTo>
                    <a:pt x="1566446" y="1291872"/>
                  </a:lnTo>
                  <a:lnTo>
                    <a:pt x="1622382" y="1300639"/>
                  </a:lnTo>
                  <a:lnTo>
                    <a:pt x="1678254" y="1308147"/>
                  </a:lnTo>
                  <a:lnTo>
                    <a:pt x="1733998" y="1314437"/>
                  </a:lnTo>
                  <a:lnTo>
                    <a:pt x="1789553" y="1319551"/>
                  </a:lnTo>
                  <a:lnTo>
                    <a:pt x="1844853" y="1323530"/>
                  </a:lnTo>
                  <a:lnTo>
                    <a:pt x="1899835" y="1326417"/>
                  </a:lnTo>
                  <a:lnTo>
                    <a:pt x="1954437" y="1328252"/>
                  </a:lnTo>
                  <a:lnTo>
                    <a:pt x="2008595" y="1329078"/>
                  </a:lnTo>
                  <a:lnTo>
                    <a:pt x="2062245" y="1328936"/>
                  </a:lnTo>
                  <a:lnTo>
                    <a:pt x="2115324" y="1327868"/>
                  </a:lnTo>
                  <a:lnTo>
                    <a:pt x="2167769" y="1325916"/>
                  </a:lnTo>
                  <a:lnTo>
                    <a:pt x="2219515" y="1323120"/>
                  </a:lnTo>
                  <a:lnTo>
                    <a:pt x="2270501" y="1319523"/>
                  </a:lnTo>
                  <a:lnTo>
                    <a:pt x="2320661" y="1315166"/>
                  </a:lnTo>
                  <a:lnTo>
                    <a:pt x="2369934" y="1310092"/>
                  </a:lnTo>
                  <a:lnTo>
                    <a:pt x="2418255" y="1304341"/>
                  </a:lnTo>
                  <a:lnTo>
                    <a:pt x="2465562" y="1297955"/>
                  </a:lnTo>
                  <a:lnTo>
                    <a:pt x="2511789" y="1290976"/>
                  </a:lnTo>
                  <a:lnTo>
                    <a:pt x="2556876" y="1283445"/>
                  </a:lnTo>
                  <a:lnTo>
                    <a:pt x="2600757" y="1275405"/>
                  </a:lnTo>
                  <a:lnTo>
                    <a:pt x="2643369" y="1266897"/>
                  </a:lnTo>
                  <a:lnTo>
                    <a:pt x="2704780" y="1253356"/>
                  </a:lnTo>
                  <a:lnTo>
                    <a:pt x="2762977" y="1238993"/>
                  </a:lnTo>
                  <a:lnTo>
                    <a:pt x="2817746" y="1223949"/>
                  </a:lnTo>
                  <a:lnTo>
                    <a:pt x="2868873" y="1208366"/>
                  </a:lnTo>
                  <a:lnTo>
                    <a:pt x="2916146" y="1192385"/>
                  </a:lnTo>
                  <a:lnTo>
                    <a:pt x="2959349" y="1176148"/>
                  </a:lnTo>
                  <a:lnTo>
                    <a:pt x="2998268" y="1159797"/>
                  </a:lnTo>
                  <a:lnTo>
                    <a:pt x="3033418" y="1143147"/>
                  </a:lnTo>
                  <a:lnTo>
                    <a:pt x="3042518" y="1138397"/>
                  </a:lnTo>
                  <a:lnTo>
                    <a:pt x="3044743" y="1137222"/>
                  </a:lnTo>
                  <a:lnTo>
                    <a:pt x="3046943" y="1136047"/>
                  </a:lnTo>
                  <a:lnTo>
                    <a:pt x="3049093" y="1134872"/>
                  </a:lnTo>
                  <a:lnTo>
                    <a:pt x="3051118" y="113374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65488" y="3980541"/>
              <a:ext cx="102899" cy="10194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6635698" y="2674457"/>
            <a:ext cx="90524" cy="905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903073" y="2674657"/>
            <a:ext cx="90524" cy="905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786988" y="3458967"/>
            <a:ext cx="383540" cy="511809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448175" y="3694122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401549" y="3866324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786586" y="4076550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0" name="object 8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AC05F1D0-9B8A-475D-B404-674F913C0EC0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1" name="object 8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325987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509000" y="3467730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893993" y="977060"/>
            <a:ext cx="914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225" marR="5080" indent="-101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  over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vocab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274" y="1483322"/>
            <a:ext cx="8736965" cy="1982470"/>
            <a:chOff x="105274" y="1483322"/>
            <a:chExt cx="8736965" cy="1982470"/>
          </a:xfrm>
        </p:grpSpPr>
        <p:sp>
          <p:nvSpPr>
            <p:cNvPr id="3" name="object 3"/>
            <p:cNvSpPr/>
            <p:nvPr/>
          </p:nvSpPr>
          <p:spPr>
            <a:xfrm>
              <a:off x="374949" y="1635746"/>
              <a:ext cx="8466683" cy="18294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274" y="1483322"/>
              <a:ext cx="1235075" cy="393700"/>
            </a:xfrm>
            <a:custGeom>
              <a:avLst/>
              <a:gdLst/>
              <a:ahLst/>
              <a:cxnLst/>
              <a:rect l="l" t="t" r="r" b="b"/>
              <a:pathLst>
                <a:path w="1235075" h="393700">
                  <a:moveTo>
                    <a:pt x="1234797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234797" y="0"/>
                  </a:lnTo>
                  <a:lnTo>
                    <a:pt x="1234797" y="393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6373" y="1549237"/>
            <a:ext cx="1071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Soft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attention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24" y="4352824"/>
            <a:ext cx="6365875" cy="2330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Attend, and </a:t>
            </a:r>
            <a:r>
              <a:rPr sz="800" spc="-25" dirty="0">
                <a:latin typeface="Arial"/>
                <a:cs typeface="Arial"/>
              </a:rPr>
              <a:t>Tell: </a:t>
            </a:r>
            <a:r>
              <a:rPr sz="800" spc="-5" dirty="0">
                <a:latin typeface="Arial"/>
                <a:cs typeface="Arial"/>
              </a:rPr>
              <a:t>Neural Image Caption Generation with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Kelvin Xu, </a:t>
            </a:r>
            <a:r>
              <a:rPr sz="600" dirty="0">
                <a:latin typeface="Arial"/>
                <a:cs typeface="Arial"/>
              </a:rPr>
              <a:t>Jimmy </a:t>
            </a:r>
            <a:r>
              <a:rPr sz="600" spc="-5" dirty="0">
                <a:latin typeface="Arial"/>
                <a:cs typeface="Arial"/>
              </a:rPr>
              <a:t>Lei Ba, </a:t>
            </a:r>
            <a:r>
              <a:rPr sz="600" dirty="0">
                <a:latin typeface="Arial"/>
                <a:cs typeface="Arial"/>
              </a:rPr>
              <a:t>Jamie </a:t>
            </a:r>
            <a:r>
              <a:rPr sz="600" spc="-5" dirty="0">
                <a:latin typeface="Arial"/>
                <a:cs typeface="Arial"/>
              </a:rPr>
              <a:t>Kiros, Kyunghyun Cho, Aaron Courville, Ruslan </a:t>
            </a:r>
            <a:r>
              <a:rPr sz="600" spc="-10" dirty="0">
                <a:latin typeface="Arial"/>
                <a:cs typeface="Arial"/>
              </a:rPr>
              <a:t>Salakhutdinov, </a:t>
            </a:r>
            <a:r>
              <a:rPr sz="600" spc="-5" dirty="0">
                <a:latin typeface="Arial"/>
                <a:cs typeface="Arial"/>
              </a:rPr>
              <a:t>Richard S. Zemel, and </a:t>
            </a:r>
            <a:r>
              <a:rPr sz="600" spc="-15" dirty="0">
                <a:latin typeface="Arial"/>
                <a:cs typeface="Arial"/>
              </a:rPr>
              <a:t>Yoshua </a:t>
            </a:r>
            <a:r>
              <a:rPr sz="600" spc="-5" dirty="0">
                <a:latin typeface="Arial"/>
                <a:cs typeface="Arial"/>
              </a:rPr>
              <a:t>Benchio, 2015. Reproduced 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EAEDF6E0-E3C4-4438-9933-581551091564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339" y="2884859"/>
            <a:ext cx="1141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Hard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attention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337884" y="1196022"/>
            <a:ext cx="6427616" cy="270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4" y="4352824"/>
            <a:ext cx="6365875" cy="2330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Attend, and </a:t>
            </a:r>
            <a:r>
              <a:rPr sz="800" spc="-25" dirty="0">
                <a:latin typeface="Arial"/>
                <a:cs typeface="Arial"/>
              </a:rPr>
              <a:t>Tell: </a:t>
            </a:r>
            <a:r>
              <a:rPr sz="800" spc="-5" dirty="0">
                <a:latin typeface="Arial"/>
                <a:cs typeface="Arial"/>
              </a:rPr>
              <a:t>Neural Image Caption Generation with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Kelvin Xu, </a:t>
            </a:r>
            <a:r>
              <a:rPr sz="600" dirty="0">
                <a:latin typeface="Arial"/>
                <a:cs typeface="Arial"/>
              </a:rPr>
              <a:t>Jimmy </a:t>
            </a:r>
            <a:r>
              <a:rPr sz="600" spc="-5" dirty="0">
                <a:latin typeface="Arial"/>
                <a:cs typeface="Arial"/>
              </a:rPr>
              <a:t>Lei Ba, </a:t>
            </a:r>
            <a:r>
              <a:rPr sz="600" dirty="0">
                <a:latin typeface="Arial"/>
                <a:cs typeface="Arial"/>
              </a:rPr>
              <a:t>Jamie </a:t>
            </a:r>
            <a:r>
              <a:rPr sz="600" spc="-5" dirty="0">
                <a:latin typeface="Arial"/>
                <a:cs typeface="Arial"/>
              </a:rPr>
              <a:t>Kiros, Kyunghyun Cho, Aaron Courville, Ruslan </a:t>
            </a:r>
            <a:r>
              <a:rPr sz="600" spc="-10" dirty="0">
                <a:latin typeface="Arial"/>
                <a:cs typeface="Arial"/>
              </a:rPr>
              <a:t>Salakhutdinov, </a:t>
            </a:r>
            <a:r>
              <a:rPr sz="600" spc="-5" dirty="0">
                <a:latin typeface="Arial"/>
                <a:cs typeface="Arial"/>
              </a:rPr>
              <a:t>Richard S. Zemel, and </a:t>
            </a:r>
            <a:r>
              <a:rPr sz="600" spc="-15" dirty="0">
                <a:latin typeface="Arial"/>
                <a:cs typeface="Arial"/>
              </a:rPr>
              <a:t>Yoshua </a:t>
            </a:r>
            <a:r>
              <a:rPr sz="600" spc="-5" dirty="0">
                <a:latin typeface="Arial"/>
                <a:cs typeface="Arial"/>
              </a:rPr>
              <a:t>Benchio, 2015. Reproduced 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D85F3FA0-B080-4C06-80BE-09F45397FE45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08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/>
              <a:t>Visual </a:t>
            </a:r>
            <a:r>
              <a:rPr sz="3000" spc="-5" dirty="0"/>
              <a:t>Question</a:t>
            </a:r>
            <a:r>
              <a:rPr sz="3000" spc="-245" dirty="0"/>
              <a:t> </a:t>
            </a:r>
            <a:r>
              <a:rPr sz="3000" spc="-5" dirty="0"/>
              <a:t>Answering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753598" y="909848"/>
            <a:ext cx="7636784" cy="2998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4" y="4194677"/>
            <a:ext cx="2761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Agrawal et al, </a:t>
            </a:r>
            <a:r>
              <a:rPr sz="800" dirty="0">
                <a:latin typeface="Arial"/>
                <a:cs typeface="Arial"/>
              </a:rPr>
              <a:t>“VQA: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Question Answering”, ICCV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4" y="4328126"/>
            <a:ext cx="3492500" cy="2330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Zhu et al, “Visual </a:t>
            </a:r>
            <a:r>
              <a:rPr sz="800" spc="-10" dirty="0">
                <a:latin typeface="Arial"/>
                <a:cs typeface="Arial"/>
              </a:rPr>
              <a:t>7W: </a:t>
            </a:r>
            <a:r>
              <a:rPr sz="800" spc="-5" dirty="0">
                <a:latin typeface="Arial"/>
                <a:cs typeface="Arial"/>
              </a:rPr>
              <a:t>Grounded Question Answering in Images”, CVPR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from Zhu et al,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 2016. Reproduced for educational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3BB4DD31-5CFE-44B6-8C41-34BED0099B9E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599" y="2038062"/>
            <a:ext cx="5457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0" dirty="0"/>
              <a:t>Today: </a:t>
            </a:r>
            <a:r>
              <a:rPr sz="2800" spc="-5" dirty="0"/>
              <a:t>Recurrent Neural</a:t>
            </a:r>
            <a:r>
              <a:rPr sz="2800" spc="-10" dirty="0"/>
              <a:t> </a:t>
            </a:r>
            <a:r>
              <a:rPr sz="2800" spc="-5" dirty="0"/>
              <a:t>Networks</a:t>
            </a:r>
            <a:endParaRPr sz="28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27D5097B-F1E9-4FC2-9037-75D990271A8C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4" y="4300823"/>
            <a:ext cx="3492500" cy="24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Zhu et al, “Visual </a:t>
            </a:r>
            <a:r>
              <a:rPr sz="800" spc="-10" dirty="0">
                <a:latin typeface="Arial"/>
                <a:cs typeface="Arial"/>
              </a:rPr>
              <a:t>7W: </a:t>
            </a:r>
            <a:r>
              <a:rPr sz="800" spc="-5" dirty="0">
                <a:latin typeface="Arial"/>
                <a:cs typeface="Arial"/>
              </a:rPr>
              <a:t>Grounded Question Answering in Images”, CVPR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Figures from Zhu et al,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 2016. Reproduced for educational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1595" y="711695"/>
            <a:ext cx="4486207" cy="3473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22285" y="710748"/>
            <a:ext cx="2027299" cy="1852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31758" y="2717569"/>
            <a:ext cx="2015699" cy="1852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8131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/>
              <a:t>Visual </a:t>
            </a:r>
            <a:r>
              <a:rPr sz="3000" spc="-5" dirty="0"/>
              <a:t>Question </a:t>
            </a:r>
            <a:r>
              <a:rPr sz="3000" spc="-10" dirty="0"/>
              <a:t>Answering: </a:t>
            </a:r>
            <a:r>
              <a:rPr sz="3000" spc="-5" dirty="0"/>
              <a:t>RNNs with</a:t>
            </a:r>
            <a:r>
              <a:rPr sz="3000" spc="-395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DF9CFABC-4161-46EA-86BD-5C6C3B8B8A7A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0354" y="471344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88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16614" y="4269491"/>
            <a:ext cx="2670810" cy="82550"/>
            <a:chOff x="5216614" y="4269491"/>
            <a:chExt cx="2670810" cy="82550"/>
          </a:xfrm>
        </p:grpSpPr>
        <p:sp>
          <p:nvSpPr>
            <p:cNvPr id="3" name="object 3"/>
            <p:cNvSpPr/>
            <p:nvPr/>
          </p:nvSpPr>
          <p:spPr>
            <a:xfrm>
              <a:off x="5216614" y="4310466"/>
              <a:ext cx="2574290" cy="0"/>
            </a:xfrm>
            <a:custGeom>
              <a:avLst/>
              <a:gdLst/>
              <a:ahLst/>
              <a:cxnLst/>
              <a:rect l="l" t="t" r="r" b="b"/>
              <a:pathLst>
                <a:path w="2574290">
                  <a:moveTo>
                    <a:pt x="0" y="0"/>
                  </a:moveTo>
                  <a:lnTo>
                    <a:pt x="257429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81384" y="4269491"/>
              <a:ext cx="105499" cy="8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85910" y="4341305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27590" y="116956"/>
            <a:ext cx="82550" cy="4101465"/>
            <a:chOff x="4727590" y="116956"/>
            <a:chExt cx="82550" cy="4101465"/>
          </a:xfrm>
        </p:grpSpPr>
        <p:sp>
          <p:nvSpPr>
            <p:cNvPr id="7" name="object 7"/>
            <p:cNvSpPr/>
            <p:nvPr/>
          </p:nvSpPr>
          <p:spPr>
            <a:xfrm>
              <a:off x="4768590" y="212932"/>
              <a:ext cx="0" cy="4005579"/>
            </a:xfrm>
            <a:custGeom>
              <a:avLst/>
              <a:gdLst/>
              <a:ahLst/>
              <a:cxnLst/>
              <a:rect l="l" t="t" r="r" b="b"/>
              <a:pathLst>
                <a:path h="4005579">
                  <a:moveTo>
                    <a:pt x="0" y="400528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27590" y="116956"/>
              <a:ext cx="81999" cy="105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51824" y="3633532"/>
            <a:ext cx="4705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depth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7866" y="656268"/>
            <a:ext cx="2318385" cy="1002030"/>
            <a:chOff x="657866" y="656268"/>
            <a:chExt cx="2318385" cy="1002030"/>
          </a:xfrm>
        </p:grpSpPr>
        <p:sp>
          <p:nvSpPr>
            <p:cNvPr id="11" name="object 11"/>
            <p:cNvSpPr/>
            <p:nvPr/>
          </p:nvSpPr>
          <p:spPr>
            <a:xfrm>
              <a:off x="931909" y="734301"/>
              <a:ext cx="1918230" cy="5480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7866" y="1401324"/>
              <a:ext cx="659393" cy="2569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6505" y="665793"/>
              <a:ext cx="2008505" cy="731520"/>
            </a:xfrm>
            <a:custGeom>
              <a:avLst/>
              <a:gdLst/>
              <a:ahLst/>
              <a:cxnLst/>
              <a:rect l="l" t="t" r="r" b="b"/>
              <a:pathLst>
                <a:path w="2008505" h="731519">
                  <a:moveTo>
                    <a:pt x="0" y="0"/>
                  </a:moveTo>
                  <a:lnTo>
                    <a:pt x="2007888" y="0"/>
                  </a:lnTo>
                  <a:lnTo>
                    <a:pt x="2007888" y="731098"/>
                  </a:lnTo>
                  <a:lnTo>
                    <a:pt x="0" y="7310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9081" y="1418452"/>
              <a:ext cx="325414" cy="2226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2660" y="1401324"/>
              <a:ext cx="753583" cy="2569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98599" y="60832"/>
            <a:ext cx="2226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Multilayer</a:t>
            </a:r>
            <a:r>
              <a:rPr spc="-90" dirty="0"/>
              <a:t> </a:t>
            </a:r>
            <a:r>
              <a:rPr spc="-5" dirty="0"/>
              <a:t>RNNs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6974" y="1855720"/>
            <a:ext cx="92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LSTM: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04957" y="2073583"/>
            <a:ext cx="361949" cy="2476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9994" y="2073595"/>
            <a:ext cx="914398" cy="266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1816671"/>
            <a:ext cx="4257675" cy="19050"/>
          </a:xfrm>
          <a:custGeom>
            <a:avLst/>
            <a:gdLst/>
            <a:ahLst/>
            <a:cxnLst/>
            <a:rect l="l" t="t" r="r" b="b"/>
            <a:pathLst>
              <a:path w="4257675" h="19050">
                <a:moveTo>
                  <a:pt x="4257266" y="19049"/>
                </a:moveTo>
                <a:lnTo>
                  <a:pt x="0" y="19049"/>
                </a:lnTo>
                <a:lnTo>
                  <a:pt x="0" y="0"/>
                </a:lnTo>
                <a:lnTo>
                  <a:pt x="4257266" y="0"/>
                </a:lnTo>
                <a:lnTo>
                  <a:pt x="4257266" y="190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95073" y="2386070"/>
            <a:ext cx="3097530" cy="1899285"/>
            <a:chOff x="695073" y="2386070"/>
            <a:chExt cx="3097530" cy="1899285"/>
          </a:xfrm>
        </p:grpSpPr>
        <p:sp>
          <p:nvSpPr>
            <p:cNvPr id="22" name="object 22"/>
            <p:cNvSpPr/>
            <p:nvPr/>
          </p:nvSpPr>
          <p:spPr>
            <a:xfrm>
              <a:off x="869798" y="2391345"/>
              <a:ext cx="2790819" cy="11429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07072" y="3542267"/>
              <a:ext cx="2066920" cy="73342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4598" y="2395595"/>
              <a:ext cx="3078480" cy="1880235"/>
            </a:xfrm>
            <a:custGeom>
              <a:avLst/>
              <a:gdLst/>
              <a:ahLst/>
              <a:cxnLst/>
              <a:rect l="l" t="t" r="r" b="b"/>
              <a:pathLst>
                <a:path w="3078479" h="1880235">
                  <a:moveTo>
                    <a:pt x="0" y="0"/>
                  </a:moveTo>
                  <a:lnTo>
                    <a:pt x="3078293" y="0"/>
                  </a:lnTo>
                  <a:lnTo>
                    <a:pt x="3078293" y="1880096"/>
                  </a:lnTo>
                  <a:lnTo>
                    <a:pt x="0" y="188009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068477" y="75911"/>
            <a:ext cx="2951480" cy="4128135"/>
            <a:chOff x="5068477" y="75911"/>
            <a:chExt cx="2951480" cy="4128135"/>
          </a:xfrm>
        </p:grpSpPr>
        <p:sp>
          <p:nvSpPr>
            <p:cNvPr id="26" name="object 26"/>
            <p:cNvSpPr/>
            <p:nvPr/>
          </p:nvSpPr>
          <p:spPr>
            <a:xfrm>
              <a:off x="5073231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73239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06739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06739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73231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73239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06739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06739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75689" y="2473915"/>
              <a:ext cx="81999" cy="2219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73231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73239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06739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06739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75689" y="1602174"/>
              <a:ext cx="81999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21312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21314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54813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54813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21312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21314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54813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554813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23763" y="2473915"/>
              <a:ext cx="81999" cy="2219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21312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21314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554813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554813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23763" y="1602174"/>
              <a:ext cx="81999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326639" y="1227167"/>
              <a:ext cx="209974" cy="8198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326639" y="2098908"/>
              <a:ext cx="209974" cy="8198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326639" y="2970644"/>
              <a:ext cx="209974" cy="819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69406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69413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02913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02913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969406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969413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02913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002913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071862" y="2473915"/>
              <a:ext cx="81999" cy="2219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69406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969413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02913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002913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71862" y="1602174"/>
              <a:ext cx="81999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74613" y="1227167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774613" y="2098908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774613" y="2970644"/>
              <a:ext cx="209974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417475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417487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450987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450987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417475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417487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450987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450987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19962" y="2473915"/>
              <a:ext cx="81974" cy="22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417475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17487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450987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450987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519962" y="1602174"/>
              <a:ext cx="81974" cy="2219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222687" y="1227167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222687" y="2098908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222687" y="2970644"/>
              <a:ext cx="209974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865556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865561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899061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899061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865556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865561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899061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899061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68036" y="2473915"/>
              <a:ext cx="81974" cy="22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865556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865561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899061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899061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968036" y="1602174"/>
              <a:ext cx="81974" cy="2219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670761" y="1227167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670761" y="2098908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70761" y="2970644"/>
              <a:ext cx="209974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13625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13635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47135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347135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313625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13635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47135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47135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416110" y="2473915"/>
              <a:ext cx="81974" cy="22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313625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313635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347135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347135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16110" y="1602174"/>
              <a:ext cx="81974" cy="2219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118835" y="1227167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118835" y="2098908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118835" y="2970644"/>
              <a:ext cx="209974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761732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761734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795209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795209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761732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761734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795209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795209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864184" y="2473915"/>
              <a:ext cx="81974" cy="22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761732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761734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795209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795209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864184" y="1602174"/>
              <a:ext cx="81974" cy="2219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566909" y="1227167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566909" y="2098908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66909" y="2970644"/>
              <a:ext cx="209974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106764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74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74" y="0"/>
                  </a:lnTo>
                  <a:lnTo>
                    <a:pt x="219874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106764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74" y="0"/>
                  </a:lnTo>
                  <a:lnTo>
                    <a:pt x="219874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175714" y="3345343"/>
              <a:ext cx="81974" cy="2222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554838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554838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623788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002938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002938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071887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451012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451012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519962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899086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899086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968036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347160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347160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416110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795234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795234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864184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106739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106739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175714" y="730131"/>
              <a:ext cx="81974" cy="2222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554813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554813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623788" y="730131"/>
              <a:ext cx="81974" cy="2222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002913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002913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071887" y="730131"/>
              <a:ext cx="81999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450987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450987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519962" y="730131"/>
              <a:ext cx="81999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899061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899061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968036" y="730131"/>
              <a:ext cx="81999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347135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347135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416110" y="730131"/>
              <a:ext cx="81999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795209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95209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864184" y="730131"/>
              <a:ext cx="81999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18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85" name="object 18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86" name="object 18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0675DB28-A845-4BCC-AFEF-5839382E091E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87" name="object 18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9910" y="1698521"/>
            <a:ext cx="2112645" cy="1494155"/>
            <a:chOff x="1049910" y="1698521"/>
            <a:chExt cx="2112645" cy="1494155"/>
          </a:xfrm>
        </p:grpSpPr>
        <p:sp>
          <p:nvSpPr>
            <p:cNvPr id="3" name="object 3"/>
            <p:cNvSpPr/>
            <p:nvPr/>
          </p:nvSpPr>
          <p:spPr>
            <a:xfrm>
              <a:off x="1054672" y="1703284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1952896" y="1484384"/>
                  </a:moveTo>
                  <a:lnTo>
                    <a:pt x="149789" y="1484384"/>
                  </a:lnTo>
                  <a:lnTo>
                    <a:pt x="102444" y="1476749"/>
                  </a:lnTo>
                  <a:lnTo>
                    <a:pt x="61325" y="1455488"/>
                  </a:lnTo>
                  <a:lnTo>
                    <a:pt x="28900" y="1423067"/>
                  </a:lnTo>
                  <a:lnTo>
                    <a:pt x="7636" y="1381952"/>
                  </a:lnTo>
                  <a:lnTo>
                    <a:pt x="0" y="1334609"/>
                  </a:lnTo>
                  <a:lnTo>
                    <a:pt x="0" y="149789"/>
                  </a:lnTo>
                  <a:lnTo>
                    <a:pt x="7636" y="102444"/>
                  </a:lnTo>
                  <a:lnTo>
                    <a:pt x="28900" y="61325"/>
                  </a:lnTo>
                  <a:lnTo>
                    <a:pt x="61325" y="28900"/>
                  </a:lnTo>
                  <a:lnTo>
                    <a:pt x="102444" y="7636"/>
                  </a:lnTo>
                  <a:lnTo>
                    <a:pt x="149789" y="0"/>
                  </a:lnTo>
                  <a:lnTo>
                    <a:pt x="1952896" y="0"/>
                  </a:lnTo>
                  <a:lnTo>
                    <a:pt x="2010217" y="11402"/>
                  </a:lnTo>
                  <a:lnTo>
                    <a:pt x="2058820" y="43872"/>
                  </a:lnTo>
                  <a:lnTo>
                    <a:pt x="2091295" y="92468"/>
                  </a:lnTo>
                  <a:lnTo>
                    <a:pt x="2102695" y="149789"/>
                  </a:lnTo>
                  <a:lnTo>
                    <a:pt x="2102695" y="1334609"/>
                  </a:lnTo>
                  <a:lnTo>
                    <a:pt x="2095058" y="1381952"/>
                  </a:lnTo>
                  <a:lnTo>
                    <a:pt x="2073791" y="1423067"/>
                  </a:lnTo>
                  <a:lnTo>
                    <a:pt x="2041362" y="1455488"/>
                  </a:lnTo>
                  <a:lnTo>
                    <a:pt x="2000241" y="1476749"/>
                  </a:lnTo>
                  <a:lnTo>
                    <a:pt x="1952896" y="148438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4672" y="1703284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0" y="149789"/>
                  </a:moveTo>
                  <a:lnTo>
                    <a:pt x="7636" y="102444"/>
                  </a:lnTo>
                  <a:lnTo>
                    <a:pt x="28900" y="61325"/>
                  </a:lnTo>
                  <a:lnTo>
                    <a:pt x="61325" y="28900"/>
                  </a:lnTo>
                  <a:lnTo>
                    <a:pt x="102444" y="7636"/>
                  </a:lnTo>
                  <a:lnTo>
                    <a:pt x="149789" y="0"/>
                  </a:lnTo>
                  <a:lnTo>
                    <a:pt x="1952896" y="0"/>
                  </a:lnTo>
                  <a:lnTo>
                    <a:pt x="2010217" y="11402"/>
                  </a:lnTo>
                  <a:lnTo>
                    <a:pt x="2058820" y="43872"/>
                  </a:lnTo>
                  <a:lnTo>
                    <a:pt x="2091295" y="92468"/>
                  </a:lnTo>
                  <a:lnTo>
                    <a:pt x="2102695" y="149789"/>
                  </a:lnTo>
                  <a:lnTo>
                    <a:pt x="2102695" y="1334609"/>
                  </a:lnTo>
                  <a:lnTo>
                    <a:pt x="2095058" y="1381952"/>
                  </a:lnTo>
                  <a:lnTo>
                    <a:pt x="2073791" y="1423067"/>
                  </a:lnTo>
                  <a:lnTo>
                    <a:pt x="2041362" y="1455488"/>
                  </a:lnTo>
                  <a:lnTo>
                    <a:pt x="2000241" y="1476749"/>
                  </a:lnTo>
                  <a:lnTo>
                    <a:pt x="1952896" y="1484384"/>
                  </a:lnTo>
                  <a:lnTo>
                    <a:pt x="149789" y="1484384"/>
                  </a:lnTo>
                  <a:lnTo>
                    <a:pt x="102444" y="1476749"/>
                  </a:lnTo>
                  <a:lnTo>
                    <a:pt x="61325" y="1455488"/>
                  </a:lnTo>
                  <a:lnTo>
                    <a:pt x="28900" y="1423067"/>
                  </a:lnTo>
                  <a:lnTo>
                    <a:pt x="7636" y="1381952"/>
                  </a:lnTo>
                  <a:lnTo>
                    <a:pt x="0" y="1334609"/>
                  </a:lnTo>
                  <a:lnTo>
                    <a:pt x="0" y="14978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7128" y="2636090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4652" y="3336633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1879" y="1893389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18808" y="1940896"/>
            <a:ext cx="316865" cy="316865"/>
            <a:chOff x="1918808" y="1940896"/>
            <a:chExt cx="316865" cy="316865"/>
          </a:xfrm>
        </p:grpSpPr>
        <p:sp>
          <p:nvSpPr>
            <p:cNvPr id="9" name="object 9"/>
            <p:cNvSpPr/>
            <p:nvPr/>
          </p:nvSpPr>
          <p:spPr>
            <a:xfrm>
              <a:off x="1923571" y="1945658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8"/>
                  </a:lnTo>
                  <a:lnTo>
                    <a:pt x="62886" y="277563"/>
                  </a:lnTo>
                  <a:lnTo>
                    <a:pt x="29636" y="244313"/>
                  </a:lnTo>
                  <a:lnTo>
                    <a:pt x="7830" y="202148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6" y="62886"/>
                  </a:lnTo>
                  <a:lnTo>
                    <a:pt x="62886" y="29636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6" y="25806"/>
                  </a:lnTo>
                  <a:lnTo>
                    <a:pt x="281393" y="68382"/>
                  </a:lnTo>
                  <a:lnTo>
                    <a:pt x="304220" y="123493"/>
                  </a:lnTo>
                  <a:lnTo>
                    <a:pt x="307199" y="153599"/>
                  </a:lnTo>
                  <a:lnTo>
                    <a:pt x="299368" y="202148"/>
                  </a:lnTo>
                  <a:lnTo>
                    <a:pt x="277563" y="244313"/>
                  </a:lnTo>
                  <a:lnTo>
                    <a:pt x="244313" y="277563"/>
                  </a:lnTo>
                  <a:lnTo>
                    <a:pt x="202148" y="299368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571" y="1945658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6" y="62886"/>
                  </a:lnTo>
                  <a:lnTo>
                    <a:pt x="62886" y="29636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79" y="11691"/>
                  </a:lnTo>
                  <a:lnTo>
                    <a:pt x="262211" y="44987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8" y="202148"/>
                  </a:lnTo>
                  <a:lnTo>
                    <a:pt x="277563" y="244313"/>
                  </a:lnTo>
                  <a:lnTo>
                    <a:pt x="244313" y="277563"/>
                  </a:lnTo>
                  <a:lnTo>
                    <a:pt x="202148" y="299368"/>
                  </a:lnTo>
                  <a:lnTo>
                    <a:pt x="153599" y="307199"/>
                  </a:lnTo>
                  <a:lnTo>
                    <a:pt x="105050" y="299368"/>
                  </a:lnTo>
                  <a:lnTo>
                    <a:pt x="62886" y="277563"/>
                  </a:lnTo>
                  <a:lnTo>
                    <a:pt x="29636" y="244313"/>
                  </a:lnTo>
                  <a:lnTo>
                    <a:pt x="7830" y="202148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56936" y="2588927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3566" y="2058268"/>
            <a:ext cx="2764155" cy="1337310"/>
            <a:chOff x="693566" y="2058268"/>
            <a:chExt cx="2764155" cy="1337310"/>
          </a:xfrm>
        </p:grpSpPr>
        <p:sp>
          <p:nvSpPr>
            <p:cNvPr id="13" name="object 13"/>
            <p:cNvSpPr/>
            <p:nvPr/>
          </p:nvSpPr>
          <p:spPr>
            <a:xfrm>
              <a:off x="2077170" y="2947019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6180" y="2851019"/>
              <a:ext cx="8197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3566" y="2701069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9353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19439" y="2660069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84220" y="2367155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14"/>
                  </a:moveTo>
                  <a:lnTo>
                    <a:pt x="1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4648" y="2271180"/>
              <a:ext cx="81979" cy="105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3914" y="2058268"/>
              <a:ext cx="324876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65562" y="2058268"/>
              <a:ext cx="324881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83119" y="2277307"/>
              <a:ext cx="478790" cy="450850"/>
            </a:xfrm>
            <a:custGeom>
              <a:avLst/>
              <a:gdLst/>
              <a:ahLst/>
              <a:cxnLst/>
              <a:rect l="l" t="t" r="r" b="b"/>
              <a:pathLst>
                <a:path w="478789" h="450850">
                  <a:moveTo>
                    <a:pt x="0" y="0"/>
                  </a:moveTo>
                  <a:lnTo>
                    <a:pt x="0" y="450311"/>
                  </a:lnTo>
                  <a:lnTo>
                    <a:pt x="478499" y="450311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52093" y="2686619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81793" y="1987120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99289" y="2521790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22823" y="1823038"/>
            <a:ext cx="3904802" cy="1750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28" name="object 2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791431FF-E18A-46AA-BAE3-D2464ECCA7FE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31" name="object 3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9910" y="1698521"/>
            <a:ext cx="2112645" cy="1494155"/>
            <a:chOff x="1049910" y="1698521"/>
            <a:chExt cx="2112645" cy="1494155"/>
          </a:xfrm>
        </p:grpSpPr>
        <p:sp>
          <p:nvSpPr>
            <p:cNvPr id="3" name="object 3"/>
            <p:cNvSpPr/>
            <p:nvPr/>
          </p:nvSpPr>
          <p:spPr>
            <a:xfrm>
              <a:off x="1054672" y="1703284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1952896" y="1484384"/>
                  </a:moveTo>
                  <a:lnTo>
                    <a:pt x="149789" y="1484384"/>
                  </a:lnTo>
                  <a:lnTo>
                    <a:pt x="102444" y="1476749"/>
                  </a:lnTo>
                  <a:lnTo>
                    <a:pt x="61325" y="1455488"/>
                  </a:lnTo>
                  <a:lnTo>
                    <a:pt x="28900" y="1423067"/>
                  </a:lnTo>
                  <a:lnTo>
                    <a:pt x="7636" y="1381952"/>
                  </a:lnTo>
                  <a:lnTo>
                    <a:pt x="0" y="1334609"/>
                  </a:lnTo>
                  <a:lnTo>
                    <a:pt x="0" y="149789"/>
                  </a:lnTo>
                  <a:lnTo>
                    <a:pt x="7636" y="102444"/>
                  </a:lnTo>
                  <a:lnTo>
                    <a:pt x="28900" y="61325"/>
                  </a:lnTo>
                  <a:lnTo>
                    <a:pt x="61325" y="28900"/>
                  </a:lnTo>
                  <a:lnTo>
                    <a:pt x="102444" y="7636"/>
                  </a:lnTo>
                  <a:lnTo>
                    <a:pt x="149789" y="0"/>
                  </a:lnTo>
                  <a:lnTo>
                    <a:pt x="1952896" y="0"/>
                  </a:lnTo>
                  <a:lnTo>
                    <a:pt x="2010217" y="11402"/>
                  </a:lnTo>
                  <a:lnTo>
                    <a:pt x="2058820" y="43872"/>
                  </a:lnTo>
                  <a:lnTo>
                    <a:pt x="2091295" y="92468"/>
                  </a:lnTo>
                  <a:lnTo>
                    <a:pt x="2102695" y="149789"/>
                  </a:lnTo>
                  <a:lnTo>
                    <a:pt x="2102695" y="1334609"/>
                  </a:lnTo>
                  <a:lnTo>
                    <a:pt x="2095058" y="1381952"/>
                  </a:lnTo>
                  <a:lnTo>
                    <a:pt x="2073791" y="1423067"/>
                  </a:lnTo>
                  <a:lnTo>
                    <a:pt x="2041362" y="1455488"/>
                  </a:lnTo>
                  <a:lnTo>
                    <a:pt x="2000241" y="1476749"/>
                  </a:lnTo>
                  <a:lnTo>
                    <a:pt x="1952896" y="148438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4672" y="1703284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0" y="149789"/>
                  </a:moveTo>
                  <a:lnTo>
                    <a:pt x="7636" y="102444"/>
                  </a:lnTo>
                  <a:lnTo>
                    <a:pt x="28900" y="61325"/>
                  </a:lnTo>
                  <a:lnTo>
                    <a:pt x="61325" y="28900"/>
                  </a:lnTo>
                  <a:lnTo>
                    <a:pt x="102444" y="7636"/>
                  </a:lnTo>
                  <a:lnTo>
                    <a:pt x="149789" y="0"/>
                  </a:lnTo>
                  <a:lnTo>
                    <a:pt x="1952896" y="0"/>
                  </a:lnTo>
                  <a:lnTo>
                    <a:pt x="2010217" y="11402"/>
                  </a:lnTo>
                  <a:lnTo>
                    <a:pt x="2058820" y="43872"/>
                  </a:lnTo>
                  <a:lnTo>
                    <a:pt x="2091295" y="92468"/>
                  </a:lnTo>
                  <a:lnTo>
                    <a:pt x="2102695" y="149789"/>
                  </a:lnTo>
                  <a:lnTo>
                    <a:pt x="2102695" y="1334609"/>
                  </a:lnTo>
                  <a:lnTo>
                    <a:pt x="2095058" y="1381952"/>
                  </a:lnTo>
                  <a:lnTo>
                    <a:pt x="2073791" y="1423067"/>
                  </a:lnTo>
                  <a:lnTo>
                    <a:pt x="2041362" y="1455488"/>
                  </a:lnTo>
                  <a:lnTo>
                    <a:pt x="2000241" y="1476749"/>
                  </a:lnTo>
                  <a:lnTo>
                    <a:pt x="1952896" y="1484384"/>
                  </a:lnTo>
                  <a:lnTo>
                    <a:pt x="149789" y="1484384"/>
                  </a:lnTo>
                  <a:lnTo>
                    <a:pt x="102444" y="1476749"/>
                  </a:lnTo>
                  <a:lnTo>
                    <a:pt x="61325" y="1455488"/>
                  </a:lnTo>
                  <a:lnTo>
                    <a:pt x="28900" y="1423067"/>
                  </a:lnTo>
                  <a:lnTo>
                    <a:pt x="7636" y="1381952"/>
                  </a:lnTo>
                  <a:lnTo>
                    <a:pt x="0" y="1334609"/>
                  </a:lnTo>
                  <a:lnTo>
                    <a:pt x="0" y="14978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7128" y="2636090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4652" y="3336633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1879" y="1893389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18808" y="1940896"/>
            <a:ext cx="316865" cy="316865"/>
            <a:chOff x="1918808" y="1940896"/>
            <a:chExt cx="316865" cy="316865"/>
          </a:xfrm>
        </p:grpSpPr>
        <p:sp>
          <p:nvSpPr>
            <p:cNvPr id="9" name="object 9"/>
            <p:cNvSpPr/>
            <p:nvPr/>
          </p:nvSpPr>
          <p:spPr>
            <a:xfrm>
              <a:off x="1923571" y="1945658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8"/>
                  </a:lnTo>
                  <a:lnTo>
                    <a:pt x="62886" y="277563"/>
                  </a:lnTo>
                  <a:lnTo>
                    <a:pt x="29636" y="244313"/>
                  </a:lnTo>
                  <a:lnTo>
                    <a:pt x="7830" y="202148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6" y="62886"/>
                  </a:lnTo>
                  <a:lnTo>
                    <a:pt x="62886" y="29636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6" y="25806"/>
                  </a:lnTo>
                  <a:lnTo>
                    <a:pt x="281393" y="68382"/>
                  </a:lnTo>
                  <a:lnTo>
                    <a:pt x="304220" y="123493"/>
                  </a:lnTo>
                  <a:lnTo>
                    <a:pt x="307199" y="153599"/>
                  </a:lnTo>
                  <a:lnTo>
                    <a:pt x="299368" y="202148"/>
                  </a:lnTo>
                  <a:lnTo>
                    <a:pt x="277563" y="244313"/>
                  </a:lnTo>
                  <a:lnTo>
                    <a:pt x="244313" y="277563"/>
                  </a:lnTo>
                  <a:lnTo>
                    <a:pt x="202148" y="299368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571" y="1945658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6" y="62886"/>
                  </a:lnTo>
                  <a:lnTo>
                    <a:pt x="62886" y="29636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79" y="11691"/>
                  </a:lnTo>
                  <a:lnTo>
                    <a:pt x="262211" y="44987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8" y="202148"/>
                  </a:lnTo>
                  <a:lnTo>
                    <a:pt x="277563" y="244313"/>
                  </a:lnTo>
                  <a:lnTo>
                    <a:pt x="244313" y="277563"/>
                  </a:lnTo>
                  <a:lnTo>
                    <a:pt x="202148" y="299368"/>
                  </a:lnTo>
                  <a:lnTo>
                    <a:pt x="153599" y="307199"/>
                  </a:lnTo>
                  <a:lnTo>
                    <a:pt x="105050" y="299368"/>
                  </a:lnTo>
                  <a:lnTo>
                    <a:pt x="62886" y="277563"/>
                  </a:lnTo>
                  <a:lnTo>
                    <a:pt x="29636" y="244313"/>
                  </a:lnTo>
                  <a:lnTo>
                    <a:pt x="7830" y="202148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56936" y="2588927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4041" y="2058268"/>
            <a:ext cx="1442720" cy="1346835"/>
            <a:chOff x="684041" y="2058268"/>
            <a:chExt cx="1442720" cy="1346835"/>
          </a:xfrm>
        </p:grpSpPr>
        <p:sp>
          <p:nvSpPr>
            <p:cNvPr id="13" name="object 13"/>
            <p:cNvSpPr/>
            <p:nvPr/>
          </p:nvSpPr>
          <p:spPr>
            <a:xfrm>
              <a:off x="2077170" y="2947019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6180" y="2851019"/>
              <a:ext cx="8197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3566" y="2701069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9353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19439" y="2660069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84220" y="2367155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14"/>
                  </a:moveTo>
                  <a:lnTo>
                    <a:pt x="1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4648" y="2271180"/>
              <a:ext cx="81979" cy="105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3914" y="2058268"/>
              <a:ext cx="324876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681793" y="1987120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11994" y="2521790"/>
            <a:ext cx="1189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51535" algn="l"/>
              </a:tabLst>
            </a:pPr>
            <a:r>
              <a:rPr sz="24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47023" y="2058268"/>
            <a:ext cx="2611120" cy="815975"/>
            <a:chOff x="847023" y="2058268"/>
            <a:chExt cx="2611120" cy="815975"/>
          </a:xfrm>
        </p:grpSpPr>
        <p:sp>
          <p:nvSpPr>
            <p:cNvPr id="23" name="object 23"/>
            <p:cNvSpPr/>
            <p:nvPr/>
          </p:nvSpPr>
          <p:spPr>
            <a:xfrm>
              <a:off x="2265562" y="2058268"/>
              <a:ext cx="324881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83119" y="2277307"/>
              <a:ext cx="478790" cy="450850"/>
            </a:xfrm>
            <a:custGeom>
              <a:avLst/>
              <a:gdLst/>
              <a:ahLst/>
              <a:cxnLst/>
              <a:rect l="l" t="t" r="r" b="b"/>
              <a:pathLst>
                <a:path w="478789" h="450850">
                  <a:moveTo>
                    <a:pt x="0" y="0"/>
                  </a:moveTo>
                  <a:lnTo>
                    <a:pt x="0" y="450311"/>
                  </a:lnTo>
                  <a:lnTo>
                    <a:pt x="478499" y="450311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2093" y="2686619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09094" y="2271195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60690" y="2165500"/>
              <a:ext cx="344979" cy="819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82581" y="2275370"/>
              <a:ext cx="81979" cy="2888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42998" y="2832719"/>
              <a:ext cx="806450" cy="0"/>
            </a:xfrm>
            <a:custGeom>
              <a:avLst/>
              <a:gdLst/>
              <a:ahLst/>
              <a:cxnLst/>
              <a:rect l="l" t="t" r="r" b="b"/>
              <a:pathLst>
                <a:path w="806450">
                  <a:moveTo>
                    <a:pt x="806398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7023" y="2791719"/>
              <a:ext cx="105499" cy="819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4822823" y="1823038"/>
            <a:ext cx="3904802" cy="1750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8" name="object 3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7EDFF161-F844-4BEA-9F87-2B6A8CF03020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41" name="object 4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5894" y="846297"/>
            <a:ext cx="197103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5400" marR="177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Backpropagation from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350" spc="37" baseline="-33950" dirty="0">
                <a:solidFill>
                  <a:srgbClr val="FF0000"/>
                </a:solidFill>
                <a:latin typeface="Arial"/>
                <a:cs typeface="Arial"/>
              </a:rPr>
              <a:t>t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1400" spc="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350" spc="7" baseline="-33950" dirty="0">
                <a:solidFill>
                  <a:srgbClr val="FF0000"/>
                </a:solidFill>
                <a:latin typeface="Arial"/>
                <a:cs typeface="Arial"/>
              </a:rPr>
              <a:t>t-1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multiplies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68594" y="1265397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(actually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47379" y="1391338"/>
            <a:ext cx="15748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0" dirty="0">
                <a:solidFill>
                  <a:srgbClr val="FF0000"/>
                </a:solidFill>
                <a:latin typeface="Arial"/>
                <a:cs typeface="Arial"/>
              </a:rPr>
              <a:t>hh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53747" y="1198722"/>
            <a:ext cx="2082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00" spc="7" baseline="-218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100" baseline="-21825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177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114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515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886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274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242209E4-78AB-4CD0-A660-5326F77390DD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1" name="object 2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174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045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31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580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233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1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4444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2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968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3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42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4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599" y="3290201"/>
            <a:ext cx="20834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431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Computing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of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involves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factors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 algn="just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(and repeated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tanh)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177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114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515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886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274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AF0EBD93-202D-4225-BF06-33D9DBBE794A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3" name="object 23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174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045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31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580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233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1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4444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2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968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3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42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4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1342" y="3068421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&gt;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Exploding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1342" y="3897095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&lt;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Vanishing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1599" y="3290201"/>
            <a:ext cx="20834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431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Computing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of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involves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factors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 algn="just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(and repeated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tanh)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177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114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515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886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274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174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045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31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580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233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1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91744" y="2504307"/>
            <a:ext cx="2350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143760" algn="l"/>
              </a:tabLst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2	</a:t>
            </a: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3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4742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4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48169" y="3013218"/>
            <a:ext cx="2874010" cy="718820"/>
          </a:xfrm>
          <a:prstGeom prst="rect">
            <a:avLst/>
          </a:prstGeom>
          <a:ln w="28574">
            <a:solidFill>
              <a:srgbClr val="666666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535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&gt;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Exploding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1342" y="3897095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&lt;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Vanishing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08561" y="3088424"/>
            <a:ext cx="28809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Gradient clipping</a:t>
            </a:r>
            <a:r>
              <a:rPr sz="1800" spc="-5" dirty="0">
                <a:latin typeface="Arial"/>
                <a:cs typeface="Arial"/>
              </a:rPr>
              <a:t>: Scale  gradient if its norm is too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80313" y="3331468"/>
            <a:ext cx="255874" cy="81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1599" y="3290201"/>
            <a:ext cx="20834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431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Computing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of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involves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factors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 algn="just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(and repeated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tanh)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02288" y="3731717"/>
            <a:ext cx="3095843" cy="755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1D3861E0-8542-4741-BBCC-DE355EB28E9E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177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114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515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886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274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174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045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31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580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233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1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4444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2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968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3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42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4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599" y="3290201"/>
            <a:ext cx="20834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431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Computing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of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involves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factors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 algn="just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(and repeated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tanh)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1342" y="3068421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&gt;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Exploding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48169" y="3851417"/>
            <a:ext cx="2874010" cy="718820"/>
          </a:xfrm>
          <a:prstGeom prst="rect">
            <a:avLst/>
          </a:prstGeom>
          <a:ln w="28574">
            <a:solidFill>
              <a:srgbClr val="666666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459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&lt;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Vanishing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08561" y="4025196"/>
            <a:ext cx="264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Change RNN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80313" y="4169666"/>
            <a:ext cx="255874" cy="81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630A1AC5-1717-4A94-98B0-1A1BEDC86D0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124" y="154059"/>
            <a:ext cx="5687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Long </a:t>
            </a:r>
            <a:r>
              <a:rPr sz="3000" spc="-10" dirty="0">
                <a:latin typeface="Arial"/>
                <a:cs typeface="Arial"/>
              </a:rPr>
              <a:t>Short </a:t>
            </a:r>
            <a:r>
              <a:rPr sz="3000" spc="-90" dirty="0">
                <a:latin typeface="Arial"/>
                <a:cs typeface="Arial"/>
              </a:rPr>
              <a:t>Term </a:t>
            </a:r>
            <a:r>
              <a:rPr sz="3000" dirty="0">
                <a:latin typeface="Arial"/>
                <a:cs typeface="Arial"/>
              </a:rPr>
              <a:t>Memory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(LSTM)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4" y="4356015"/>
            <a:ext cx="441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Hochreiter and </a:t>
            </a:r>
            <a:r>
              <a:rPr sz="1000" spc="-10" dirty="0">
                <a:latin typeface="Arial"/>
                <a:cs typeface="Arial"/>
              </a:rPr>
              <a:t>Schmidhuber, </a:t>
            </a:r>
            <a:r>
              <a:rPr sz="1000" dirty="0">
                <a:latin typeface="Arial"/>
                <a:cs typeface="Arial"/>
              </a:rPr>
              <a:t>“Long </a:t>
            </a:r>
            <a:r>
              <a:rPr sz="1000" spc="-5" dirty="0">
                <a:latin typeface="Arial"/>
                <a:cs typeface="Arial"/>
              </a:rPr>
              <a:t>Short </a:t>
            </a:r>
            <a:r>
              <a:rPr sz="1000" spc="-35" dirty="0">
                <a:latin typeface="Arial"/>
                <a:cs typeface="Arial"/>
              </a:rPr>
              <a:t>Term </a:t>
            </a:r>
            <a:r>
              <a:rPr sz="1000" dirty="0">
                <a:latin typeface="Arial"/>
                <a:cs typeface="Arial"/>
              </a:rPr>
              <a:t>Memory”, </a:t>
            </a:r>
            <a:r>
              <a:rPr sz="1000" spc="-5" dirty="0">
                <a:latin typeface="Arial"/>
                <a:cs typeface="Arial"/>
              </a:rPr>
              <a:t>Neural Computation  1997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7598" y="2323307"/>
            <a:ext cx="2727325" cy="821690"/>
            <a:chOff x="807598" y="2323307"/>
            <a:chExt cx="2727325" cy="821690"/>
          </a:xfrm>
        </p:grpSpPr>
        <p:sp>
          <p:nvSpPr>
            <p:cNvPr id="5" name="object 5"/>
            <p:cNvSpPr/>
            <p:nvPr/>
          </p:nvSpPr>
          <p:spPr>
            <a:xfrm>
              <a:off x="918791" y="2434514"/>
              <a:ext cx="2478540" cy="5783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1885" y="2337595"/>
              <a:ext cx="2698750" cy="793115"/>
            </a:xfrm>
            <a:custGeom>
              <a:avLst/>
              <a:gdLst/>
              <a:ahLst/>
              <a:cxnLst/>
              <a:rect l="l" t="t" r="r" b="b"/>
              <a:pathLst>
                <a:path w="2698750" h="793114">
                  <a:moveTo>
                    <a:pt x="0" y="0"/>
                  </a:moveTo>
                  <a:lnTo>
                    <a:pt x="2698182" y="0"/>
                  </a:lnTo>
                  <a:lnTo>
                    <a:pt x="2698182" y="792798"/>
                  </a:lnTo>
                  <a:lnTo>
                    <a:pt x="0" y="7927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790752" y="1645484"/>
            <a:ext cx="3113405" cy="2177415"/>
            <a:chOff x="4790752" y="1645484"/>
            <a:chExt cx="3113405" cy="2177415"/>
          </a:xfrm>
        </p:grpSpPr>
        <p:sp>
          <p:nvSpPr>
            <p:cNvPr id="8" name="object 8"/>
            <p:cNvSpPr/>
            <p:nvPr/>
          </p:nvSpPr>
          <p:spPr>
            <a:xfrm>
              <a:off x="4903900" y="1800936"/>
              <a:ext cx="2875900" cy="19454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05040" y="1659771"/>
              <a:ext cx="3084830" cy="2148840"/>
            </a:xfrm>
            <a:custGeom>
              <a:avLst/>
              <a:gdLst/>
              <a:ahLst/>
              <a:cxnLst/>
              <a:rect l="l" t="t" r="r" b="b"/>
              <a:pathLst>
                <a:path w="3084829" h="2148840">
                  <a:moveTo>
                    <a:pt x="0" y="0"/>
                  </a:moveTo>
                  <a:lnTo>
                    <a:pt x="3084218" y="0"/>
                  </a:lnTo>
                  <a:lnTo>
                    <a:pt x="3084218" y="2148495"/>
                  </a:lnTo>
                  <a:lnTo>
                    <a:pt x="0" y="2148495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882" y="1057526"/>
            <a:ext cx="5294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3255" algn="l"/>
              </a:tabLst>
            </a:pPr>
            <a:r>
              <a:rPr sz="2400" b="1" spc="-135" dirty="0">
                <a:latin typeface="Arial"/>
                <a:cs typeface="Arial"/>
              </a:rPr>
              <a:t>V</a:t>
            </a:r>
            <a:r>
              <a:rPr sz="2400" b="1" spc="-5" dirty="0">
                <a:latin typeface="Arial"/>
                <a:cs typeface="Arial"/>
              </a:rPr>
              <a:t>anill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 RN</a:t>
            </a:r>
            <a:r>
              <a:rPr sz="2400" b="1" dirty="0">
                <a:latin typeface="Arial"/>
                <a:cs typeface="Arial"/>
              </a:rPr>
              <a:t>N	</a:t>
            </a:r>
            <a:r>
              <a:rPr sz="2400" b="1" spc="-5" dirty="0">
                <a:latin typeface="Arial"/>
                <a:cs typeface="Arial"/>
              </a:rPr>
              <a:t>LSTM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EBB11880-6AF4-4F0E-B174-AF1AF448A114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324" y="85107"/>
            <a:ext cx="455485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</a:t>
            </a:r>
            <a:r>
              <a:rPr spc="-75" dirty="0"/>
              <a:t> </a:t>
            </a:r>
            <a:r>
              <a:rPr dirty="0"/>
              <a:t>(LSTM)</a:t>
            </a:r>
          </a:p>
          <a:p>
            <a:pPr marL="12700">
              <a:lnSpc>
                <a:spcPts val="2155"/>
              </a:lnSpc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4971" y="1768411"/>
            <a:ext cx="293370" cy="476884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4971" y="2305910"/>
            <a:ext cx="293370" cy="476884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6870" y="2867225"/>
            <a:ext cx="11671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vector</a:t>
            </a:r>
            <a:r>
              <a:rPr sz="1800" spc="-10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from  before</a:t>
            </a:r>
            <a:r>
              <a:rPr sz="1800" spc="-3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38751C"/>
                </a:solidFill>
                <a:latin typeface="Arial"/>
                <a:cs typeface="Arial"/>
              </a:rPr>
              <a:t>h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323" y="1752196"/>
            <a:ext cx="904240" cy="2077085"/>
          </a:xfrm>
          <a:prstGeom prst="rect">
            <a:avLst/>
          </a:prstGeom>
          <a:solidFill>
            <a:srgbClr val="F2F2F2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60144" y="2285427"/>
            <a:ext cx="602615" cy="41275"/>
            <a:chOff x="2460144" y="2285427"/>
            <a:chExt cx="602615" cy="41275"/>
          </a:xfrm>
        </p:grpSpPr>
        <p:sp>
          <p:nvSpPr>
            <p:cNvPr id="8" name="object 8"/>
            <p:cNvSpPr/>
            <p:nvPr/>
          </p:nvSpPr>
          <p:spPr>
            <a:xfrm>
              <a:off x="2460144" y="2305922"/>
              <a:ext cx="554355" cy="0"/>
            </a:xfrm>
            <a:custGeom>
              <a:avLst/>
              <a:gdLst/>
              <a:ahLst/>
              <a:cxnLst/>
              <a:rect l="l" t="t" r="r" b="b"/>
              <a:pathLst>
                <a:path w="554355">
                  <a:moveTo>
                    <a:pt x="0" y="0"/>
                  </a:moveTo>
                  <a:lnTo>
                    <a:pt x="554248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14393" y="22901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4393" y="22901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49739" y="1752186"/>
            <a:ext cx="293370" cy="476884"/>
          </a:xfrm>
          <a:prstGeom prst="rect">
            <a:avLst/>
          </a:prstGeom>
          <a:solidFill>
            <a:srgbClr val="CFDFE2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49739" y="2285585"/>
            <a:ext cx="293370" cy="476884"/>
          </a:xfrm>
          <a:prstGeom prst="rect">
            <a:avLst/>
          </a:prstGeom>
          <a:solidFill>
            <a:srgbClr val="FFF2CC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8889" y="2818994"/>
            <a:ext cx="293370" cy="476884"/>
          </a:xfrm>
          <a:prstGeom prst="rect">
            <a:avLst/>
          </a:prstGeom>
          <a:solidFill>
            <a:srgbClr val="FBE4CD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9739" y="3352393"/>
            <a:ext cx="293370" cy="476884"/>
          </a:xfrm>
          <a:prstGeom prst="rect">
            <a:avLst/>
          </a:prstGeom>
          <a:solidFill>
            <a:srgbClr val="E9D1DB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3624" y="1110181"/>
            <a:ext cx="11671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18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from  below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2842" y="1752196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2842" y="2285595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2842" y="3352393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995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2842" y="2818994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88690" y="1969903"/>
            <a:ext cx="350520" cy="41275"/>
            <a:chOff x="4688690" y="1969903"/>
            <a:chExt cx="350520" cy="41275"/>
          </a:xfrm>
        </p:grpSpPr>
        <p:sp>
          <p:nvSpPr>
            <p:cNvPr id="21" name="object 21"/>
            <p:cNvSpPr/>
            <p:nvPr/>
          </p:nvSpPr>
          <p:spPr>
            <a:xfrm>
              <a:off x="4688690" y="1990398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0939" y="1974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0939" y="1974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688690" y="2503307"/>
            <a:ext cx="350520" cy="41275"/>
            <a:chOff x="4688690" y="2503307"/>
            <a:chExt cx="350520" cy="41275"/>
          </a:xfrm>
        </p:grpSpPr>
        <p:sp>
          <p:nvSpPr>
            <p:cNvPr id="25" name="object 25"/>
            <p:cNvSpPr/>
            <p:nvPr/>
          </p:nvSpPr>
          <p:spPr>
            <a:xfrm>
              <a:off x="4688690" y="2523794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90939" y="25080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0939" y="25080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688690" y="3036706"/>
            <a:ext cx="350520" cy="41275"/>
            <a:chOff x="4688690" y="3036706"/>
            <a:chExt cx="350520" cy="41275"/>
          </a:xfrm>
        </p:grpSpPr>
        <p:sp>
          <p:nvSpPr>
            <p:cNvPr id="29" name="object 29"/>
            <p:cNvSpPr/>
            <p:nvPr/>
          </p:nvSpPr>
          <p:spPr>
            <a:xfrm>
              <a:off x="4688690" y="305719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0939" y="30414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0939" y="30414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688690" y="3570105"/>
            <a:ext cx="350520" cy="41275"/>
            <a:chOff x="4688690" y="3570105"/>
            <a:chExt cx="350520" cy="41275"/>
          </a:xfrm>
        </p:grpSpPr>
        <p:sp>
          <p:nvSpPr>
            <p:cNvPr id="33" name="object 33"/>
            <p:cNvSpPr/>
            <p:nvPr/>
          </p:nvSpPr>
          <p:spPr>
            <a:xfrm>
              <a:off x="4688690" y="359059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90939" y="35748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0939" y="35748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300255" y="1747434"/>
            <a:ext cx="302895" cy="2086610"/>
            <a:chOff x="3300255" y="1747434"/>
            <a:chExt cx="302895" cy="2086610"/>
          </a:xfrm>
        </p:grpSpPr>
        <p:sp>
          <p:nvSpPr>
            <p:cNvPr id="37" name="object 37"/>
            <p:cNvSpPr/>
            <p:nvPr/>
          </p:nvSpPr>
          <p:spPr>
            <a:xfrm>
              <a:off x="3305018" y="1752196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293099" y="2076895"/>
                  </a:moveTo>
                  <a:lnTo>
                    <a:pt x="0" y="2076895"/>
                  </a:lnTo>
                  <a:lnTo>
                    <a:pt x="0" y="0"/>
                  </a:lnTo>
                  <a:lnTo>
                    <a:pt x="293099" y="0"/>
                  </a:lnTo>
                  <a:lnTo>
                    <a:pt x="293099" y="20768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05018" y="1752196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0" y="0"/>
                  </a:moveTo>
                  <a:lnTo>
                    <a:pt x="293099" y="0"/>
                  </a:lnTo>
                  <a:lnTo>
                    <a:pt x="293099" y="2076895"/>
                  </a:lnTo>
                  <a:lnTo>
                    <a:pt x="0" y="20768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84422" y="3860776"/>
            <a:ext cx="102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4h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25669" y="3835401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4h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46093" y="3835401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4*h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88388" y="426646"/>
            <a:ext cx="3827779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 gate</a:t>
            </a:r>
            <a:r>
              <a:rPr sz="1600" spc="-5" dirty="0">
                <a:latin typeface="Arial"/>
                <a:cs typeface="Arial"/>
              </a:rPr>
              <a:t>, whether to write 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f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Forget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Whether to erase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How </a:t>
            </a:r>
            <a:r>
              <a:rPr sz="1600" dirty="0">
                <a:latin typeface="Arial"/>
                <a:cs typeface="Arial"/>
              </a:rPr>
              <a:t>much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reveal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g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 gate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(?), </a:t>
            </a:r>
            <a:r>
              <a:rPr sz="1600" spc="-5" dirty="0">
                <a:latin typeface="Arial"/>
                <a:cs typeface="Arial"/>
              </a:rPr>
              <a:t>How </a:t>
            </a:r>
            <a:r>
              <a:rPr sz="1600" dirty="0">
                <a:latin typeface="Arial"/>
                <a:cs typeface="Arial"/>
              </a:rPr>
              <a:t>much </a:t>
            </a:r>
            <a:r>
              <a:rPr sz="1600" spc="-5" dirty="0">
                <a:latin typeface="Arial"/>
                <a:cs typeface="Arial"/>
              </a:rPr>
              <a:t>to write to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124375" y="2271307"/>
            <a:ext cx="2994025" cy="2030095"/>
            <a:chOff x="6124375" y="2271307"/>
            <a:chExt cx="2994025" cy="2030095"/>
          </a:xfrm>
        </p:grpSpPr>
        <p:sp>
          <p:nvSpPr>
            <p:cNvPr id="44" name="object 44"/>
            <p:cNvSpPr/>
            <p:nvPr/>
          </p:nvSpPr>
          <p:spPr>
            <a:xfrm>
              <a:off x="6156398" y="2355485"/>
              <a:ext cx="2875900" cy="19454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38662" y="2285595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2964894" y="1254897"/>
                  </a:moveTo>
                  <a:lnTo>
                    <a:pt x="0" y="1254897"/>
                  </a:lnTo>
                  <a:lnTo>
                    <a:pt x="0" y="0"/>
                  </a:lnTo>
                  <a:lnTo>
                    <a:pt x="2964894" y="0"/>
                  </a:lnTo>
                  <a:lnTo>
                    <a:pt x="2964894" y="1254897"/>
                  </a:lnTo>
                  <a:close/>
                </a:path>
              </a:pathLst>
            </a:custGeom>
            <a:solidFill>
              <a:srgbClr val="3A95FF">
                <a:alpha val="207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38662" y="2285595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0" y="0"/>
                  </a:moveTo>
                  <a:lnTo>
                    <a:pt x="2964894" y="0"/>
                  </a:lnTo>
                  <a:lnTo>
                    <a:pt x="2964894" y="1254897"/>
                  </a:lnTo>
                  <a:lnTo>
                    <a:pt x="0" y="12548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4488C7F9-8B71-4203-81D6-7D13587A1DF6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50" name="object 5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1" y="742950"/>
            <a:ext cx="5870464" cy="239617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1347319" y="1"/>
            <a:ext cx="6194700" cy="69333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2250" dirty="0"/>
              <a:t>Recurrent Networks offer a lot of flexibility:</a:t>
            </a:r>
          </a:p>
        </p:txBody>
      </p:sp>
      <p:cxnSp>
        <p:nvCxnSpPr>
          <p:cNvPr id="106" name="Shape 106"/>
          <p:cNvCxnSpPr>
            <a:cxnSpLocks/>
            <a:stCxn id="107" idx="0"/>
          </p:cNvCxnSpPr>
          <p:nvPr/>
        </p:nvCxnSpPr>
        <p:spPr>
          <a:xfrm flipH="1" flipV="1">
            <a:off x="1786368" y="3112304"/>
            <a:ext cx="365194" cy="585264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" name="Shape 107"/>
          <p:cNvSpPr txBox="1"/>
          <p:nvPr/>
        </p:nvSpPr>
        <p:spPr>
          <a:xfrm>
            <a:off x="914400" y="3697568"/>
            <a:ext cx="2474324" cy="4670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/>
              <a:t>Vanilla Neural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CD743-8851-443E-AD7D-370AF0C2B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420" y="3204328"/>
            <a:ext cx="2820858" cy="15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75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9685" y="1120710"/>
            <a:ext cx="4436745" cy="2747645"/>
            <a:chOff x="969685" y="1120710"/>
            <a:chExt cx="4436745" cy="2747645"/>
          </a:xfrm>
        </p:grpSpPr>
        <p:sp>
          <p:nvSpPr>
            <p:cNvPr id="3" name="object 3"/>
            <p:cNvSpPr/>
            <p:nvPr/>
          </p:nvSpPr>
          <p:spPr>
            <a:xfrm>
              <a:off x="974448" y="1125472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4150491" y="2738094"/>
                  </a:moveTo>
                  <a:lnTo>
                    <a:pt x="276301" y="2738094"/>
                  </a:lnTo>
                  <a:lnTo>
                    <a:pt x="226636" y="2733643"/>
                  </a:lnTo>
                  <a:lnTo>
                    <a:pt x="179891" y="2720808"/>
                  </a:lnTo>
                  <a:lnTo>
                    <a:pt x="136847" y="2700372"/>
                  </a:lnTo>
                  <a:lnTo>
                    <a:pt x="98284" y="2673113"/>
                  </a:lnTo>
                  <a:lnTo>
                    <a:pt x="64982" y="2639812"/>
                  </a:lnTo>
                  <a:lnTo>
                    <a:pt x="37723" y="2601250"/>
                  </a:lnTo>
                  <a:lnTo>
                    <a:pt x="17286" y="2558206"/>
                  </a:lnTo>
                  <a:lnTo>
                    <a:pt x="4451" y="2511461"/>
                  </a:lnTo>
                  <a:lnTo>
                    <a:pt x="0" y="2461795"/>
                  </a:lnTo>
                  <a:lnTo>
                    <a:pt x="0" y="276301"/>
                  </a:ln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7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7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1" y="0"/>
                  </a:lnTo>
                  <a:lnTo>
                    <a:pt x="4204643" y="5358"/>
                  </a:lnTo>
                  <a:lnTo>
                    <a:pt x="4256222" y="21032"/>
                  </a:lnTo>
                  <a:lnTo>
                    <a:pt x="4303779" y="46421"/>
                  </a:lnTo>
                  <a:lnTo>
                    <a:pt x="4345866" y="80927"/>
                  </a:lnTo>
                  <a:lnTo>
                    <a:pt x="4380374" y="123009"/>
                  </a:lnTo>
                  <a:lnTo>
                    <a:pt x="4405763" y="170565"/>
                  </a:lnTo>
                  <a:lnTo>
                    <a:pt x="4421434" y="222146"/>
                  </a:lnTo>
                  <a:lnTo>
                    <a:pt x="4426791" y="276301"/>
                  </a:lnTo>
                  <a:lnTo>
                    <a:pt x="4426791" y="2461795"/>
                  </a:lnTo>
                  <a:lnTo>
                    <a:pt x="4422339" y="2511461"/>
                  </a:lnTo>
                  <a:lnTo>
                    <a:pt x="4409505" y="2558206"/>
                  </a:lnTo>
                  <a:lnTo>
                    <a:pt x="4389069" y="2601250"/>
                  </a:lnTo>
                  <a:lnTo>
                    <a:pt x="4361810" y="2639812"/>
                  </a:lnTo>
                  <a:lnTo>
                    <a:pt x="4328509" y="2673113"/>
                  </a:lnTo>
                  <a:lnTo>
                    <a:pt x="4289947" y="2700372"/>
                  </a:lnTo>
                  <a:lnTo>
                    <a:pt x="4246903" y="2720808"/>
                  </a:lnTo>
                  <a:lnTo>
                    <a:pt x="4200157" y="2733643"/>
                  </a:lnTo>
                  <a:lnTo>
                    <a:pt x="4150491" y="273809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4448" y="1125472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0" y="276301"/>
                  </a:move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7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7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1" y="0"/>
                  </a:lnTo>
                  <a:lnTo>
                    <a:pt x="4204643" y="5358"/>
                  </a:lnTo>
                  <a:lnTo>
                    <a:pt x="4256222" y="21032"/>
                  </a:lnTo>
                  <a:lnTo>
                    <a:pt x="4303779" y="46421"/>
                  </a:lnTo>
                  <a:lnTo>
                    <a:pt x="4345866" y="80927"/>
                  </a:lnTo>
                  <a:lnTo>
                    <a:pt x="4380374" y="123009"/>
                  </a:lnTo>
                  <a:lnTo>
                    <a:pt x="4405762" y="170565"/>
                  </a:lnTo>
                  <a:lnTo>
                    <a:pt x="4421434" y="222146"/>
                  </a:lnTo>
                  <a:lnTo>
                    <a:pt x="4426791" y="276301"/>
                  </a:lnTo>
                  <a:lnTo>
                    <a:pt x="4426791" y="2461795"/>
                  </a:lnTo>
                  <a:lnTo>
                    <a:pt x="4422339" y="2511461"/>
                  </a:lnTo>
                  <a:lnTo>
                    <a:pt x="4409505" y="2558206"/>
                  </a:lnTo>
                  <a:lnTo>
                    <a:pt x="4389068" y="2601250"/>
                  </a:lnTo>
                  <a:lnTo>
                    <a:pt x="4361810" y="2639812"/>
                  </a:lnTo>
                  <a:lnTo>
                    <a:pt x="4328509" y="2673113"/>
                  </a:lnTo>
                  <a:lnTo>
                    <a:pt x="4289946" y="2700372"/>
                  </a:lnTo>
                  <a:lnTo>
                    <a:pt x="4246902" y="2720808"/>
                  </a:lnTo>
                  <a:lnTo>
                    <a:pt x="4200157" y="2733643"/>
                  </a:lnTo>
                  <a:lnTo>
                    <a:pt x="4150491" y="2738094"/>
                  </a:lnTo>
                  <a:lnTo>
                    <a:pt x="276301" y="2738094"/>
                  </a:lnTo>
                  <a:lnTo>
                    <a:pt x="226636" y="2733643"/>
                  </a:lnTo>
                  <a:lnTo>
                    <a:pt x="179891" y="2720808"/>
                  </a:lnTo>
                  <a:lnTo>
                    <a:pt x="136847" y="2700372"/>
                  </a:lnTo>
                  <a:lnTo>
                    <a:pt x="98284" y="2673113"/>
                  </a:lnTo>
                  <a:lnTo>
                    <a:pt x="64982" y="2639812"/>
                  </a:lnTo>
                  <a:lnTo>
                    <a:pt x="37723" y="2601250"/>
                  </a:lnTo>
                  <a:lnTo>
                    <a:pt x="17286" y="2558206"/>
                  </a:lnTo>
                  <a:lnTo>
                    <a:pt x="4451" y="2511461"/>
                  </a:lnTo>
                  <a:lnTo>
                    <a:pt x="0" y="2461795"/>
                  </a:lnTo>
                  <a:lnTo>
                    <a:pt x="0" y="27630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33863" y="137083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oyagiKouzanFontT"/>
                <a:cs typeface="AoyagiKouzanFontT"/>
              </a:rPr>
              <a:t>☉</a:t>
            </a:r>
            <a:endParaRPr sz="1800">
              <a:latin typeface="AoyagiKouzanFontT"/>
              <a:cs typeface="AoyagiKouzanFont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8661" y="1441029"/>
            <a:ext cx="465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103" y="3394650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70050" y="1972132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8532" y="2425731"/>
            <a:ext cx="9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7633" y="338540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4853" y="2651949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5723" y="1489926"/>
            <a:ext cx="1958339" cy="2164715"/>
            <a:chOff x="835723" y="1489926"/>
            <a:chExt cx="1958339" cy="2164715"/>
          </a:xfrm>
        </p:grpSpPr>
        <p:sp>
          <p:nvSpPr>
            <p:cNvPr id="13" name="object 13"/>
            <p:cNvSpPr/>
            <p:nvPr/>
          </p:nvSpPr>
          <p:spPr>
            <a:xfrm>
              <a:off x="1866546" y="2704219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8"/>
                  </a:lnTo>
                  <a:lnTo>
                    <a:pt x="62886" y="277561"/>
                  </a:lnTo>
                  <a:lnTo>
                    <a:pt x="29636" y="244311"/>
                  </a:lnTo>
                  <a:lnTo>
                    <a:pt x="7830" y="202146"/>
                  </a:lnTo>
                  <a:lnTo>
                    <a:pt x="0" y="153599"/>
                  </a:lnTo>
                  <a:lnTo>
                    <a:pt x="7830" y="105052"/>
                  </a:lnTo>
                  <a:lnTo>
                    <a:pt x="29636" y="62888"/>
                  </a:lnTo>
                  <a:lnTo>
                    <a:pt x="62886" y="29637"/>
                  </a:lnTo>
                  <a:lnTo>
                    <a:pt x="105050" y="7831"/>
                  </a:lnTo>
                  <a:lnTo>
                    <a:pt x="153599" y="0"/>
                  </a:lnTo>
                  <a:lnTo>
                    <a:pt x="183705" y="2977"/>
                  </a:lnTo>
                  <a:lnTo>
                    <a:pt x="238816" y="25808"/>
                  </a:lnTo>
                  <a:lnTo>
                    <a:pt x="281393" y="68391"/>
                  </a:lnTo>
                  <a:lnTo>
                    <a:pt x="304220" y="123500"/>
                  </a:lnTo>
                  <a:lnTo>
                    <a:pt x="307199" y="153599"/>
                  </a:lnTo>
                  <a:lnTo>
                    <a:pt x="299368" y="202146"/>
                  </a:lnTo>
                  <a:lnTo>
                    <a:pt x="277563" y="244311"/>
                  </a:lnTo>
                  <a:lnTo>
                    <a:pt x="244313" y="277561"/>
                  </a:lnTo>
                  <a:lnTo>
                    <a:pt x="202148" y="299368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6546" y="2704219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2"/>
                  </a:lnTo>
                  <a:lnTo>
                    <a:pt x="29636" y="62888"/>
                  </a:lnTo>
                  <a:lnTo>
                    <a:pt x="62886" y="29637"/>
                  </a:lnTo>
                  <a:lnTo>
                    <a:pt x="105050" y="7831"/>
                  </a:lnTo>
                  <a:lnTo>
                    <a:pt x="153599" y="0"/>
                  </a:lnTo>
                  <a:lnTo>
                    <a:pt x="212379" y="11690"/>
                  </a:lnTo>
                  <a:lnTo>
                    <a:pt x="262211" y="44999"/>
                  </a:lnTo>
                  <a:lnTo>
                    <a:pt x="295507" y="94827"/>
                  </a:lnTo>
                  <a:lnTo>
                    <a:pt x="307199" y="153599"/>
                  </a:lnTo>
                  <a:lnTo>
                    <a:pt x="299368" y="202146"/>
                  </a:lnTo>
                  <a:lnTo>
                    <a:pt x="277563" y="244311"/>
                  </a:lnTo>
                  <a:lnTo>
                    <a:pt x="244313" y="277561"/>
                  </a:lnTo>
                  <a:lnTo>
                    <a:pt x="202148" y="299368"/>
                  </a:lnTo>
                  <a:lnTo>
                    <a:pt x="153599" y="307199"/>
                  </a:lnTo>
                  <a:lnTo>
                    <a:pt x="105050" y="299368"/>
                  </a:lnTo>
                  <a:lnTo>
                    <a:pt x="62886" y="277561"/>
                  </a:lnTo>
                  <a:lnTo>
                    <a:pt x="29636" y="244311"/>
                  </a:lnTo>
                  <a:lnTo>
                    <a:pt x="7830" y="202146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6889" y="2816819"/>
              <a:ext cx="324876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73745" y="2187020"/>
              <a:ext cx="295275" cy="671195"/>
            </a:xfrm>
            <a:custGeom>
              <a:avLst/>
              <a:gdLst/>
              <a:ahLst/>
              <a:cxnLst/>
              <a:rect l="l" t="t" r="r" b="b"/>
              <a:pathLst>
                <a:path w="295275" h="671194">
                  <a:moveTo>
                    <a:pt x="0" y="670798"/>
                  </a:moveTo>
                  <a:lnTo>
                    <a:pt x="207872" y="670798"/>
                  </a:lnTo>
                  <a:lnTo>
                    <a:pt x="207872" y="0"/>
                  </a:lnTo>
                  <a:lnTo>
                    <a:pt x="294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59120" y="2146030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73745" y="2629219"/>
              <a:ext cx="327025" cy="228600"/>
            </a:xfrm>
            <a:custGeom>
              <a:avLst/>
              <a:gdLst/>
              <a:ahLst/>
              <a:cxnLst/>
              <a:rect l="l" t="t" r="r" b="b"/>
              <a:pathLst>
                <a:path w="327025" h="228600">
                  <a:moveTo>
                    <a:pt x="0" y="228599"/>
                  </a:moveTo>
                  <a:lnTo>
                    <a:pt x="207874" y="228599"/>
                  </a:lnTo>
                  <a:lnTo>
                    <a:pt x="207874" y="0"/>
                  </a:lnTo>
                  <a:lnTo>
                    <a:pt x="326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0919" y="2588219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73745" y="2857819"/>
              <a:ext cx="305435" cy="217170"/>
            </a:xfrm>
            <a:custGeom>
              <a:avLst/>
              <a:gdLst/>
              <a:ahLst/>
              <a:cxnLst/>
              <a:rect l="l" t="t" r="r" b="b"/>
              <a:pathLst>
                <a:path w="305435" h="217169">
                  <a:moveTo>
                    <a:pt x="0" y="0"/>
                  </a:moveTo>
                  <a:lnTo>
                    <a:pt x="209849" y="0"/>
                  </a:lnTo>
                  <a:lnTo>
                    <a:pt x="209849" y="216599"/>
                  </a:lnTo>
                  <a:lnTo>
                    <a:pt x="305399" y="2165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69620" y="3033418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73745" y="2857819"/>
              <a:ext cx="295275" cy="756285"/>
            </a:xfrm>
            <a:custGeom>
              <a:avLst/>
              <a:gdLst/>
              <a:ahLst/>
              <a:cxnLst/>
              <a:rect l="l" t="t" r="r" b="b"/>
              <a:pathLst>
                <a:path w="295275" h="756285">
                  <a:moveTo>
                    <a:pt x="0" y="0"/>
                  </a:moveTo>
                  <a:lnTo>
                    <a:pt x="204599" y="0"/>
                  </a:lnTo>
                  <a:lnTo>
                    <a:pt x="204599" y="755698"/>
                  </a:lnTo>
                  <a:lnTo>
                    <a:pt x="294899" y="7556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59120" y="3572517"/>
              <a:ext cx="10549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5248" y="1530916"/>
              <a:ext cx="1601470" cy="1905"/>
            </a:xfrm>
            <a:custGeom>
              <a:avLst/>
              <a:gdLst/>
              <a:ahLst/>
              <a:cxnLst/>
              <a:rect l="l" t="t" r="r" b="b"/>
              <a:pathLst>
                <a:path w="1601470" h="1905">
                  <a:moveTo>
                    <a:pt x="0" y="1679"/>
                  </a:moveTo>
                  <a:lnTo>
                    <a:pt x="160139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7087" y="1489926"/>
              <a:ext cx="105532" cy="819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11494" y="1688616"/>
              <a:ext cx="81974" cy="3080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602233" y="2650744"/>
            <a:ext cx="1027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73075" algn="l"/>
                <a:tab pos="662305" algn="l"/>
              </a:tabLst>
            </a:pPr>
            <a:r>
              <a:rPr sz="3600" spc="195" baseline="-37037" dirty="0">
                <a:latin typeface="Arial"/>
                <a:cs typeface="Arial"/>
              </a:rPr>
              <a:t>g</a:t>
            </a:r>
            <a:r>
              <a:rPr sz="2400" u="heavy" spc="130" dirty="0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		</a:t>
            </a:r>
            <a:r>
              <a:rPr sz="1800" dirty="0">
                <a:latin typeface="AoyagiKouzanFontT"/>
                <a:cs typeface="AoyagiKouzanFontT"/>
              </a:rPr>
              <a:t>☉</a:t>
            </a:r>
            <a:endParaRPr sz="1800">
              <a:latin typeface="AoyagiKouzanFontT"/>
              <a:cs typeface="AoyagiKouzanFont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817119" y="2632169"/>
            <a:ext cx="489584" cy="372110"/>
            <a:chOff x="2817119" y="2632169"/>
            <a:chExt cx="489584" cy="372110"/>
          </a:xfrm>
        </p:grpSpPr>
        <p:sp>
          <p:nvSpPr>
            <p:cNvPr id="29" name="object 29"/>
            <p:cNvSpPr/>
            <p:nvPr/>
          </p:nvSpPr>
          <p:spPr>
            <a:xfrm>
              <a:off x="2826644" y="2641694"/>
              <a:ext cx="373380" cy="215900"/>
            </a:xfrm>
            <a:custGeom>
              <a:avLst/>
              <a:gdLst/>
              <a:ahLst/>
              <a:cxnLst/>
              <a:rect l="l" t="t" r="r" b="b"/>
              <a:pathLst>
                <a:path w="373380" h="215900">
                  <a:moveTo>
                    <a:pt x="0" y="0"/>
                  </a:moveTo>
                  <a:lnTo>
                    <a:pt x="243749" y="0"/>
                  </a:lnTo>
                  <a:lnTo>
                    <a:pt x="243749" y="215399"/>
                  </a:lnTo>
                  <a:lnTo>
                    <a:pt x="373199" y="2153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90318" y="2816119"/>
              <a:ext cx="105499" cy="819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00818" y="292219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361860" y="1372644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16244" y="1491071"/>
            <a:ext cx="1438275" cy="2141220"/>
            <a:chOff x="2816244" y="1491071"/>
            <a:chExt cx="1438275" cy="2141220"/>
          </a:xfrm>
        </p:grpSpPr>
        <p:sp>
          <p:nvSpPr>
            <p:cNvPr id="34" name="object 34"/>
            <p:cNvSpPr/>
            <p:nvPr/>
          </p:nvSpPr>
          <p:spPr>
            <a:xfrm>
              <a:off x="2889344" y="1530791"/>
              <a:ext cx="273685" cy="1270"/>
            </a:xfrm>
            <a:custGeom>
              <a:avLst/>
              <a:gdLst/>
              <a:ahLst/>
              <a:cxnLst/>
              <a:rect l="l" t="t" r="r" b="b"/>
              <a:pathLst>
                <a:path w="273685" h="1269">
                  <a:moveTo>
                    <a:pt x="0" y="0"/>
                  </a:moveTo>
                  <a:lnTo>
                    <a:pt x="273299" y="126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52968" y="1491071"/>
              <a:ext cx="105649" cy="819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41318" y="1784698"/>
              <a:ext cx="0" cy="932815"/>
            </a:xfrm>
            <a:custGeom>
              <a:avLst/>
              <a:gdLst/>
              <a:ahLst/>
              <a:cxnLst/>
              <a:rect l="l" t="t" r="r" b="b"/>
              <a:pathLst>
                <a:path h="932814">
                  <a:moveTo>
                    <a:pt x="0" y="932695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400318" y="1688724"/>
              <a:ext cx="81974" cy="105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05567" y="1532591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80442" y="1491601"/>
              <a:ext cx="105499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13416" y="1755298"/>
              <a:ext cx="0" cy="848360"/>
            </a:xfrm>
            <a:custGeom>
              <a:avLst/>
              <a:gdLst/>
              <a:ahLst/>
              <a:cxnLst/>
              <a:rect l="l" t="t" r="r" b="b"/>
              <a:pathLst>
                <a:path h="848360">
                  <a:moveTo>
                    <a:pt x="0" y="0"/>
                  </a:moveTo>
                  <a:lnTo>
                    <a:pt x="0" y="8477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72416" y="2593569"/>
              <a:ext cx="81974" cy="1054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25769" y="3591267"/>
              <a:ext cx="1077595" cy="0"/>
            </a:xfrm>
            <a:custGeom>
              <a:avLst/>
              <a:gdLst/>
              <a:ahLst/>
              <a:cxnLst/>
              <a:rect l="l" t="t" r="r" b="b"/>
              <a:pathLst>
                <a:path w="1077595">
                  <a:moveTo>
                    <a:pt x="0" y="0"/>
                  </a:moveTo>
                  <a:lnTo>
                    <a:pt x="10772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93542" y="3550267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070895" y="1300240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50570" y="2774759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90394" y="343131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oyagiKouzanFontT"/>
                <a:cs typeface="AoyagiKouzanFontT"/>
              </a:rPr>
              <a:t>☉</a:t>
            </a:r>
            <a:endParaRPr sz="1800">
              <a:latin typeface="AoyagiKouzanFontT"/>
              <a:cs typeface="AoyagiKouzanFont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59046" y="3385401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172416" y="1491601"/>
            <a:ext cx="1550035" cy="2141220"/>
            <a:chOff x="4172416" y="1491601"/>
            <a:chExt cx="1550035" cy="2141220"/>
          </a:xfrm>
        </p:grpSpPr>
        <p:sp>
          <p:nvSpPr>
            <p:cNvPr id="49" name="object 49"/>
            <p:cNvSpPr/>
            <p:nvPr/>
          </p:nvSpPr>
          <p:spPr>
            <a:xfrm>
              <a:off x="4457291" y="1532591"/>
              <a:ext cx="1127125" cy="0"/>
            </a:xfrm>
            <a:custGeom>
              <a:avLst/>
              <a:gdLst/>
              <a:ahLst/>
              <a:cxnLst/>
              <a:rect l="l" t="t" r="r" b="b"/>
              <a:pathLst>
                <a:path w="1127125">
                  <a:moveTo>
                    <a:pt x="0" y="0"/>
                  </a:moveTo>
                  <a:lnTo>
                    <a:pt x="11264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74263" y="1491601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88391" y="3591267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63265" y="3550267"/>
              <a:ext cx="105499" cy="8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194414" y="3591267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0" y="0"/>
                  </a:moveTo>
                  <a:lnTo>
                    <a:pt x="43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616588" y="3550267"/>
              <a:ext cx="105499" cy="8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172416" y="3076393"/>
              <a:ext cx="81999" cy="3155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138324" y="85107"/>
            <a:ext cx="455485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</a:t>
            </a:r>
            <a:r>
              <a:rPr spc="-75" dirty="0"/>
              <a:t> </a:t>
            </a:r>
            <a:r>
              <a:rPr dirty="0"/>
              <a:t>(LSTM)</a:t>
            </a:r>
          </a:p>
          <a:p>
            <a:pPr marL="12700">
              <a:lnSpc>
                <a:spcPts val="2155"/>
              </a:lnSpc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799910" y="3347487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36541" y="3029743"/>
            <a:ext cx="1433195" cy="1124585"/>
            <a:chOff x="636541" y="3029743"/>
            <a:chExt cx="1433195" cy="1124585"/>
          </a:xfrm>
        </p:grpSpPr>
        <p:sp>
          <p:nvSpPr>
            <p:cNvPr id="59" name="object 59"/>
            <p:cNvSpPr/>
            <p:nvPr/>
          </p:nvSpPr>
          <p:spPr>
            <a:xfrm>
              <a:off x="2020145" y="3705567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79155" y="3609592"/>
              <a:ext cx="81979" cy="1054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36541" y="3459618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90">
                  <a:moveTo>
                    <a:pt x="0" y="0"/>
                  </a:moveTo>
                  <a:lnTo>
                    <a:pt x="9353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62414" y="3418643"/>
              <a:ext cx="105499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27195" y="3125718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899"/>
                  </a:moveTo>
                  <a:lnTo>
                    <a:pt x="1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87623" y="3029743"/>
              <a:ext cx="81979" cy="1056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6094073" y="2339385"/>
            <a:ext cx="2875900" cy="19454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45224" y="4124075"/>
            <a:ext cx="4490720" cy="86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2790" algn="ctr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9991C6ED-ECE7-41AC-BED9-3CBF5A89AA81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9685" y="1120710"/>
            <a:ext cx="4436745" cy="2747645"/>
            <a:chOff x="969685" y="1120710"/>
            <a:chExt cx="4436745" cy="2747645"/>
          </a:xfrm>
        </p:grpSpPr>
        <p:sp>
          <p:nvSpPr>
            <p:cNvPr id="3" name="object 3"/>
            <p:cNvSpPr/>
            <p:nvPr/>
          </p:nvSpPr>
          <p:spPr>
            <a:xfrm>
              <a:off x="974448" y="1125472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4150491" y="2738094"/>
                  </a:moveTo>
                  <a:lnTo>
                    <a:pt x="276301" y="2738094"/>
                  </a:lnTo>
                  <a:lnTo>
                    <a:pt x="226636" y="2733643"/>
                  </a:lnTo>
                  <a:lnTo>
                    <a:pt x="179891" y="2720808"/>
                  </a:lnTo>
                  <a:lnTo>
                    <a:pt x="136847" y="2700372"/>
                  </a:lnTo>
                  <a:lnTo>
                    <a:pt x="98284" y="2673113"/>
                  </a:lnTo>
                  <a:lnTo>
                    <a:pt x="64982" y="2639812"/>
                  </a:lnTo>
                  <a:lnTo>
                    <a:pt x="37723" y="2601250"/>
                  </a:lnTo>
                  <a:lnTo>
                    <a:pt x="17286" y="2558206"/>
                  </a:lnTo>
                  <a:lnTo>
                    <a:pt x="4451" y="2511461"/>
                  </a:lnTo>
                  <a:lnTo>
                    <a:pt x="0" y="2461795"/>
                  </a:lnTo>
                  <a:lnTo>
                    <a:pt x="0" y="276301"/>
                  </a:ln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7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7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1" y="0"/>
                  </a:lnTo>
                  <a:lnTo>
                    <a:pt x="4204643" y="5358"/>
                  </a:lnTo>
                  <a:lnTo>
                    <a:pt x="4256222" y="21032"/>
                  </a:lnTo>
                  <a:lnTo>
                    <a:pt x="4303779" y="46421"/>
                  </a:lnTo>
                  <a:lnTo>
                    <a:pt x="4345866" y="80927"/>
                  </a:lnTo>
                  <a:lnTo>
                    <a:pt x="4380374" y="123009"/>
                  </a:lnTo>
                  <a:lnTo>
                    <a:pt x="4405763" y="170565"/>
                  </a:lnTo>
                  <a:lnTo>
                    <a:pt x="4421434" y="222146"/>
                  </a:lnTo>
                  <a:lnTo>
                    <a:pt x="4426791" y="276301"/>
                  </a:lnTo>
                  <a:lnTo>
                    <a:pt x="4426791" y="2461795"/>
                  </a:lnTo>
                  <a:lnTo>
                    <a:pt x="4422339" y="2511461"/>
                  </a:lnTo>
                  <a:lnTo>
                    <a:pt x="4409505" y="2558206"/>
                  </a:lnTo>
                  <a:lnTo>
                    <a:pt x="4389069" y="2601250"/>
                  </a:lnTo>
                  <a:lnTo>
                    <a:pt x="4361810" y="2639812"/>
                  </a:lnTo>
                  <a:lnTo>
                    <a:pt x="4328509" y="2673113"/>
                  </a:lnTo>
                  <a:lnTo>
                    <a:pt x="4289947" y="2700372"/>
                  </a:lnTo>
                  <a:lnTo>
                    <a:pt x="4246903" y="2720808"/>
                  </a:lnTo>
                  <a:lnTo>
                    <a:pt x="4200157" y="2733643"/>
                  </a:lnTo>
                  <a:lnTo>
                    <a:pt x="4150491" y="273809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4448" y="1125472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0" y="276301"/>
                  </a:move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7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7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1" y="0"/>
                  </a:lnTo>
                  <a:lnTo>
                    <a:pt x="4204643" y="5358"/>
                  </a:lnTo>
                  <a:lnTo>
                    <a:pt x="4256222" y="21032"/>
                  </a:lnTo>
                  <a:lnTo>
                    <a:pt x="4303779" y="46421"/>
                  </a:lnTo>
                  <a:lnTo>
                    <a:pt x="4345866" y="80927"/>
                  </a:lnTo>
                  <a:lnTo>
                    <a:pt x="4380374" y="123009"/>
                  </a:lnTo>
                  <a:lnTo>
                    <a:pt x="4405762" y="170565"/>
                  </a:lnTo>
                  <a:lnTo>
                    <a:pt x="4421434" y="222146"/>
                  </a:lnTo>
                  <a:lnTo>
                    <a:pt x="4426791" y="276301"/>
                  </a:lnTo>
                  <a:lnTo>
                    <a:pt x="4426791" y="2461795"/>
                  </a:lnTo>
                  <a:lnTo>
                    <a:pt x="4422339" y="2511461"/>
                  </a:lnTo>
                  <a:lnTo>
                    <a:pt x="4409505" y="2558206"/>
                  </a:lnTo>
                  <a:lnTo>
                    <a:pt x="4389068" y="2601250"/>
                  </a:lnTo>
                  <a:lnTo>
                    <a:pt x="4361810" y="2639812"/>
                  </a:lnTo>
                  <a:lnTo>
                    <a:pt x="4328509" y="2673113"/>
                  </a:lnTo>
                  <a:lnTo>
                    <a:pt x="4289946" y="2700372"/>
                  </a:lnTo>
                  <a:lnTo>
                    <a:pt x="4246902" y="2720808"/>
                  </a:lnTo>
                  <a:lnTo>
                    <a:pt x="4200157" y="2733643"/>
                  </a:lnTo>
                  <a:lnTo>
                    <a:pt x="4150491" y="2738094"/>
                  </a:lnTo>
                  <a:lnTo>
                    <a:pt x="276301" y="2738094"/>
                  </a:lnTo>
                  <a:lnTo>
                    <a:pt x="226636" y="2733643"/>
                  </a:lnTo>
                  <a:lnTo>
                    <a:pt x="179891" y="2720808"/>
                  </a:lnTo>
                  <a:lnTo>
                    <a:pt x="136847" y="2700372"/>
                  </a:lnTo>
                  <a:lnTo>
                    <a:pt x="98284" y="2673113"/>
                  </a:lnTo>
                  <a:lnTo>
                    <a:pt x="64982" y="2639812"/>
                  </a:lnTo>
                  <a:lnTo>
                    <a:pt x="37723" y="2601250"/>
                  </a:lnTo>
                  <a:lnTo>
                    <a:pt x="17286" y="2558206"/>
                  </a:lnTo>
                  <a:lnTo>
                    <a:pt x="4451" y="2511461"/>
                  </a:lnTo>
                  <a:lnTo>
                    <a:pt x="0" y="2461795"/>
                  </a:lnTo>
                  <a:lnTo>
                    <a:pt x="0" y="27630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4061" y="1326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461" y="1542628"/>
            <a:ext cx="262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103" y="3394650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70050" y="1972132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8532" y="2425731"/>
            <a:ext cx="9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7633" y="338540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4853" y="2651949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5723" y="1489926"/>
            <a:ext cx="1958339" cy="2164715"/>
            <a:chOff x="835723" y="1489926"/>
            <a:chExt cx="1958339" cy="2164715"/>
          </a:xfrm>
        </p:grpSpPr>
        <p:sp>
          <p:nvSpPr>
            <p:cNvPr id="13" name="object 13"/>
            <p:cNvSpPr/>
            <p:nvPr/>
          </p:nvSpPr>
          <p:spPr>
            <a:xfrm>
              <a:off x="1866546" y="2704219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8"/>
                  </a:lnTo>
                  <a:lnTo>
                    <a:pt x="62886" y="277561"/>
                  </a:lnTo>
                  <a:lnTo>
                    <a:pt x="29636" y="244311"/>
                  </a:lnTo>
                  <a:lnTo>
                    <a:pt x="7830" y="202146"/>
                  </a:lnTo>
                  <a:lnTo>
                    <a:pt x="0" y="153599"/>
                  </a:lnTo>
                  <a:lnTo>
                    <a:pt x="7830" y="105052"/>
                  </a:lnTo>
                  <a:lnTo>
                    <a:pt x="29636" y="62888"/>
                  </a:lnTo>
                  <a:lnTo>
                    <a:pt x="62886" y="29637"/>
                  </a:lnTo>
                  <a:lnTo>
                    <a:pt x="105050" y="7831"/>
                  </a:lnTo>
                  <a:lnTo>
                    <a:pt x="153599" y="0"/>
                  </a:lnTo>
                  <a:lnTo>
                    <a:pt x="183705" y="2977"/>
                  </a:lnTo>
                  <a:lnTo>
                    <a:pt x="238816" y="25808"/>
                  </a:lnTo>
                  <a:lnTo>
                    <a:pt x="281393" y="68391"/>
                  </a:lnTo>
                  <a:lnTo>
                    <a:pt x="304220" y="123500"/>
                  </a:lnTo>
                  <a:lnTo>
                    <a:pt x="307199" y="153599"/>
                  </a:lnTo>
                  <a:lnTo>
                    <a:pt x="299368" y="202146"/>
                  </a:lnTo>
                  <a:lnTo>
                    <a:pt x="277563" y="244311"/>
                  </a:lnTo>
                  <a:lnTo>
                    <a:pt x="244313" y="277561"/>
                  </a:lnTo>
                  <a:lnTo>
                    <a:pt x="202148" y="299368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6546" y="2704219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2"/>
                  </a:lnTo>
                  <a:lnTo>
                    <a:pt x="29636" y="62888"/>
                  </a:lnTo>
                  <a:lnTo>
                    <a:pt x="62886" y="29637"/>
                  </a:lnTo>
                  <a:lnTo>
                    <a:pt x="105050" y="7831"/>
                  </a:lnTo>
                  <a:lnTo>
                    <a:pt x="153599" y="0"/>
                  </a:lnTo>
                  <a:lnTo>
                    <a:pt x="212379" y="11690"/>
                  </a:lnTo>
                  <a:lnTo>
                    <a:pt x="262211" y="44999"/>
                  </a:lnTo>
                  <a:lnTo>
                    <a:pt x="295507" y="94827"/>
                  </a:lnTo>
                  <a:lnTo>
                    <a:pt x="307199" y="153599"/>
                  </a:lnTo>
                  <a:lnTo>
                    <a:pt x="299368" y="202146"/>
                  </a:lnTo>
                  <a:lnTo>
                    <a:pt x="277563" y="244311"/>
                  </a:lnTo>
                  <a:lnTo>
                    <a:pt x="244313" y="277561"/>
                  </a:lnTo>
                  <a:lnTo>
                    <a:pt x="202148" y="299368"/>
                  </a:lnTo>
                  <a:lnTo>
                    <a:pt x="153599" y="307199"/>
                  </a:lnTo>
                  <a:lnTo>
                    <a:pt x="105050" y="299368"/>
                  </a:lnTo>
                  <a:lnTo>
                    <a:pt x="62886" y="277561"/>
                  </a:lnTo>
                  <a:lnTo>
                    <a:pt x="29636" y="244311"/>
                  </a:lnTo>
                  <a:lnTo>
                    <a:pt x="7830" y="202146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6889" y="2816819"/>
              <a:ext cx="324876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73745" y="2187020"/>
              <a:ext cx="295275" cy="671195"/>
            </a:xfrm>
            <a:custGeom>
              <a:avLst/>
              <a:gdLst/>
              <a:ahLst/>
              <a:cxnLst/>
              <a:rect l="l" t="t" r="r" b="b"/>
              <a:pathLst>
                <a:path w="295275" h="671194">
                  <a:moveTo>
                    <a:pt x="0" y="670798"/>
                  </a:moveTo>
                  <a:lnTo>
                    <a:pt x="207872" y="670798"/>
                  </a:lnTo>
                  <a:lnTo>
                    <a:pt x="207872" y="0"/>
                  </a:lnTo>
                  <a:lnTo>
                    <a:pt x="294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59120" y="2146030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73745" y="2629219"/>
              <a:ext cx="327025" cy="228600"/>
            </a:xfrm>
            <a:custGeom>
              <a:avLst/>
              <a:gdLst/>
              <a:ahLst/>
              <a:cxnLst/>
              <a:rect l="l" t="t" r="r" b="b"/>
              <a:pathLst>
                <a:path w="327025" h="228600">
                  <a:moveTo>
                    <a:pt x="0" y="228599"/>
                  </a:moveTo>
                  <a:lnTo>
                    <a:pt x="207874" y="228599"/>
                  </a:lnTo>
                  <a:lnTo>
                    <a:pt x="207874" y="0"/>
                  </a:lnTo>
                  <a:lnTo>
                    <a:pt x="326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0919" y="2588219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73745" y="2857819"/>
              <a:ext cx="305435" cy="217170"/>
            </a:xfrm>
            <a:custGeom>
              <a:avLst/>
              <a:gdLst/>
              <a:ahLst/>
              <a:cxnLst/>
              <a:rect l="l" t="t" r="r" b="b"/>
              <a:pathLst>
                <a:path w="305435" h="217169">
                  <a:moveTo>
                    <a:pt x="0" y="0"/>
                  </a:moveTo>
                  <a:lnTo>
                    <a:pt x="209849" y="0"/>
                  </a:lnTo>
                  <a:lnTo>
                    <a:pt x="209849" y="216599"/>
                  </a:lnTo>
                  <a:lnTo>
                    <a:pt x="305399" y="2165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69620" y="3033418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73745" y="2857819"/>
              <a:ext cx="295275" cy="756285"/>
            </a:xfrm>
            <a:custGeom>
              <a:avLst/>
              <a:gdLst/>
              <a:ahLst/>
              <a:cxnLst/>
              <a:rect l="l" t="t" r="r" b="b"/>
              <a:pathLst>
                <a:path w="295275" h="756285">
                  <a:moveTo>
                    <a:pt x="0" y="0"/>
                  </a:moveTo>
                  <a:lnTo>
                    <a:pt x="204599" y="0"/>
                  </a:lnTo>
                  <a:lnTo>
                    <a:pt x="204599" y="755698"/>
                  </a:lnTo>
                  <a:lnTo>
                    <a:pt x="294899" y="7556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59120" y="3572517"/>
              <a:ext cx="10549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5248" y="1530916"/>
              <a:ext cx="1601470" cy="1905"/>
            </a:xfrm>
            <a:custGeom>
              <a:avLst/>
              <a:gdLst/>
              <a:ahLst/>
              <a:cxnLst/>
              <a:rect l="l" t="t" r="r" b="b"/>
              <a:pathLst>
                <a:path w="1601470" h="1905">
                  <a:moveTo>
                    <a:pt x="0" y="1679"/>
                  </a:moveTo>
                  <a:lnTo>
                    <a:pt x="160139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7087" y="1489926"/>
              <a:ext cx="105532" cy="819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11494" y="1688616"/>
              <a:ext cx="81974" cy="3080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602233" y="2650744"/>
            <a:ext cx="1027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73075" algn="l"/>
                <a:tab pos="662305" algn="l"/>
              </a:tabLst>
            </a:pPr>
            <a:r>
              <a:rPr sz="3600" spc="195" baseline="-37037" dirty="0">
                <a:latin typeface="Arial"/>
                <a:cs typeface="Arial"/>
              </a:rPr>
              <a:t>g</a:t>
            </a:r>
            <a:r>
              <a:rPr sz="2400" u="heavy" spc="130" dirty="0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		</a:t>
            </a:r>
            <a:r>
              <a:rPr sz="1800" dirty="0">
                <a:latin typeface="AoyagiKouzanFontT"/>
                <a:cs typeface="AoyagiKouzanFontT"/>
              </a:rPr>
              <a:t>☉</a:t>
            </a:r>
            <a:endParaRPr sz="1800">
              <a:latin typeface="AoyagiKouzanFontT"/>
              <a:cs typeface="AoyagiKouzanFont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817119" y="1491071"/>
            <a:ext cx="665480" cy="1513205"/>
            <a:chOff x="2817119" y="1491071"/>
            <a:chExt cx="665480" cy="1513205"/>
          </a:xfrm>
        </p:grpSpPr>
        <p:sp>
          <p:nvSpPr>
            <p:cNvPr id="29" name="object 29"/>
            <p:cNvSpPr/>
            <p:nvPr/>
          </p:nvSpPr>
          <p:spPr>
            <a:xfrm>
              <a:off x="2826644" y="2641694"/>
              <a:ext cx="373380" cy="215900"/>
            </a:xfrm>
            <a:custGeom>
              <a:avLst/>
              <a:gdLst/>
              <a:ahLst/>
              <a:cxnLst/>
              <a:rect l="l" t="t" r="r" b="b"/>
              <a:pathLst>
                <a:path w="373380" h="215900">
                  <a:moveTo>
                    <a:pt x="0" y="0"/>
                  </a:moveTo>
                  <a:lnTo>
                    <a:pt x="243749" y="0"/>
                  </a:lnTo>
                  <a:lnTo>
                    <a:pt x="243749" y="215399"/>
                  </a:lnTo>
                  <a:lnTo>
                    <a:pt x="373199" y="2153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90318" y="2816119"/>
              <a:ext cx="105499" cy="819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00818" y="292219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89344" y="1530791"/>
              <a:ext cx="273685" cy="1270"/>
            </a:xfrm>
            <a:custGeom>
              <a:avLst/>
              <a:gdLst/>
              <a:ahLst/>
              <a:cxnLst/>
              <a:rect l="l" t="t" r="r" b="b"/>
              <a:pathLst>
                <a:path w="273685" h="1269">
                  <a:moveTo>
                    <a:pt x="0" y="0"/>
                  </a:moveTo>
                  <a:lnTo>
                    <a:pt x="273299" y="126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2968" y="1491071"/>
              <a:ext cx="105649" cy="819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41318" y="1784698"/>
              <a:ext cx="0" cy="932815"/>
            </a:xfrm>
            <a:custGeom>
              <a:avLst/>
              <a:gdLst/>
              <a:ahLst/>
              <a:cxnLst/>
              <a:rect l="l" t="t" r="r" b="b"/>
              <a:pathLst>
                <a:path h="932814">
                  <a:moveTo>
                    <a:pt x="0" y="932695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00318" y="1688724"/>
              <a:ext cx="81974" cy="105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06098" y="1300240"/>
            <a:ext cx="4841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630045" algn="l"/>
                <a:tab pos="2468245" algn="l"/>
                <a:tab pos="3202305" algn="l"/>
                <a:tab pos="3665220" algn="l"/>
                <a:tab pos="4828540" algn="l"/>
              </a:tabLst>
            </a:pPr>
            <a:r>
              <a:rPr sz="3600" u="heavy" baseline="-4629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600" spc="397" baseline="-4629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AoyagiKouzanFontT"/>
                <a:cs typeface="AoyagiKouzanFontT"/>
              </a:rPr>
              <a:t>☉	</a:t>
            </a:r>
            <a:r>
              <a:rPr sz="2700" baseline="1543" dirty="0">
                <a:latin typeface="Arial"/>
                <a:cs typeface="Arial"/>
              </a:rPr>
              <a:t>+	</a:t>
            </a:r>
            <a:r>
              <a:rPr sz="2400" dirty="0">
                <a:latin typeface="Arial"/>
                <a:cs typeface="Arial"/>
              </a:rPr>
              <a:t>c	</a:t>
            </a:r>
            <a:r>
              <a:rPr sz="24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48695" y="1516139"/>
            <a:ext cx="81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816244" y="1491601"/>
            <a:ext cx="1438275" cy="2141220"/>
            <a:chOff x="2816244" y="1491601"/>
            <a:chExt cx="1438275" cy="2141220"/>
          </a:xfrm>
        </p:grpSpPr>
        <p:sp>
          <p:nvSpPr>
            <p:cNvPr id="39" name="object 39"/>
            <p:cNvSpPr/>
            <p:nvPr/>
          </p:nvSpPr>
          <p:spPr>
            <a:xfrm>
              <a:off x="3605567" y="1532591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80442" y="1491601"/>
              <a:ext cx="105499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13416" y="1755298"/>
              <a:ext cx="0" cy="848360"/>
            </a:xfrm>
            <a:custGeom>
              <a:avLst/>
              <a:gdLst/>
              <a:ahLst/>
              <a:cxnLst/>
              <a:rect l="l" t="t" r="r" b="b"/>
              <a:pathLst>
                <a:path h="848360">
                  <a:moveTo>
                    <a:pt x="0" y="0"/>
                  </a:moveTo>
                  <a:lnTo>
                    <a:pt x="0" y="8477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72416" y="2593569"/>
              <a:ext cx="81974" cy="1054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25769" y="3591267"/>
              <a:ext cx="1077595" cy="0"/>
            </a:xfrm>
            <a:custGeom>
              <a:avLst/>
              <a:gdLst/>
              <a:ahLst/>
              <a:cxnLst/>
              <a:rect l="l" t="t" r="r" b="b"/>
              <a:pathLst>
                <a:path w="1077595">
                  <a:moveTo>
                    <a:pt x="0" y="0"/>
                  </a:moveTo>
                  <a:lnTo>
                    <a:pt x="10772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93542" y="3550267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050570" y="2774759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90394" y="343131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oyagiKouzanFontT"/>
                <a:cs typeface="AoyagiKouzanFontT"/>
              </a:rPr>
              <a:t>☉</a:t>
            </a:r>
            <a:endParaRPr sz="1800">
              <a:latin typeface="AoyagiKouzanFontT"/>
              <a:cs typeface="AoyagiKouzanFont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59046" y="3385401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172416" y="1491601"/>
            <a:ext cx="1550035" cy="2141220"/>
            <a:chOff x="4172416" y="1491601"/>
            <a:chExt cx="1550035" cy="2141220"/>
          </a:xfrm>
        </p:grpSpPr>
        <p:sp>
          <p:nvSpPr>
            <p:cNvPr id="49" name="object 49"/>
            <p:cNvSpPr/>
            <p:nvPr/>
          </p:nvSpPr>
          <p:spPr>
            <a:xfrm>
              <a:off x="4457291" y="1532591"/>
              <a:ext cx="1127125" cy="0"/>
            </a:xfrm>
            <a:custGeom>
              <a:avLst/>
              <a:gdLst/>
              <a:ahLst/>
              <a:cxnLst/>
              <a:rect l="l" t="t" r="r" b="b"/>
              <a:pathLst>
                <a:path w="1127125">
                  <a:moveTo>
                    <a:pt x="0" y="0"/>
                  </a:moveTo>
                  <a:lnTo>
                    <a:pt x="11264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74263" y="1491601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88391" y="3591267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63265" y="3550267"/>
              <a:ext cx="105499" cy="8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194414" y="3591267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0" y="0"/>
                  </a:moveTo>
                  <a:lnTo>
                    <a:pt x="43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616588" y="3550267"/>
              <a:ext cx="105499" cy="8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172416" y="3076393"/>
              <a:ext cx="81999" cy="3155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 (LSTM): </a:t>
            </a:r>
            <a:r>
              <a:rPr spc="-5" dirty="0"/>
              <a:t>Gradient</a:t>
            </a:r>
            <a:r>
              <a:rPr spc="-85" dirty="0"/>
              <a:t> </a:t>
            </a:r>
            <a:r>
              <a:rPr spc="-5" dirty="0"/>
              <a:t>Flow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25624" y="450105"/>
            <a:ext cx="866965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025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  <a:p>
            <a:pPr marR="17780" algn="r">
              <a:lnSpc>
                <a:spcPts val="2025"/>
              </a:lnSpc>
            </a:pPr>
            <a:r>
              <a:rPr sz="1800" spc="-5" dirty="0">
                <a:latin typeface="Arial"/>
                <a:cs typeface="Arial"/>
              </a:rPr>
              <a:t>Backpropagation from </a:t>
            </a:r>
            <a:r>
              <a:rPr sz="1800" spc="30" dirty="0">
                <a:latin typeface="Arial"/>
                <a:cs typeface="Arial"/>
              </a:rPr>
              <a:t>c</a:t>
            </a:r>
            <a:r>
              <a:rPr sz="1800" spc="44" baseline="-32407" dirty="0">
                <a:latin typeface="Arial"/>
                <a:cs typeface="Arial"/>
              </a:rPr>
              <a:t>t</a:t>
            </a:r>
            <a:r>
              <a:rPr sz="1800" spc="112" baseline="-32407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799910" y="3347487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36541" y="1629306"/>
            <a:ext cx="3944620" cy="2524760"/>
            <a:chOff x="636541" y="1629306"/>
            <a:chExt cx="3944620" cy="2524760"/>
          </a:xfrm>
        </p:grpSpPr>
        <p:sp>
          <p:nvSpPr>
            <p:cNvPr id="60" name="object 60"/>
            <p:cNvSpPr/>
            <p:nvPr/>
          </p:nvSpPr>
          <p:spPr>
            <a:xfrm>
              <a:off x="2020145" y="3705567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79155" y="3609592"/>
              <a:ext cx="81979" cy="1054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36541" y="3459618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90">
                  <a:moveTo>
                    <a:pt x="0" y="0"/>
                  </a:moveTo>
                  <a:lnTo>
                    <a:pt x="9353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62414" y="3418643"/>
              <a:ext cx="105499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27195" y="3125718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899"/>
                  </a:moveTo>
                  <a:lnTo>
                    <a:pt x="1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87623" y="3029743"/>
              <a:ext cx="81979" cy="1056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475515" y="1629306"/>
              <a:ext cx="105499" cy="8197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654142" y="1659306"/>
              <a:ext cx="338374" cy="819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10369" y="1673306"/>
              <a:ext cx="338374" cy="819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5523" y="1663456"/>
              <a:ext cx="105499" cy="819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6094073" y="2339385"/>
            <a:ext cx="2875900" cy="19454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021911" y="966153"/>
            <a:ext cx="289496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304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</a:t>
            </a:r>
            <a:r>
              <a:rPr sz="1800" spc="-7" baseline="-30092" dirty="0">
                <a:latin typeface="Arial"/>
                <a:cs typeface="Arial"/>
              </a:rPr>
              <a:t>t-1 </a:t>
            </a:r>
            <a:r>
              <a:rPr sz="1800" spc="-5" dirty="0">
                <a:latin typeface="Arial"/>
                <a:cs typeface="Arial"/>
              </a:rPr>
              <a:t>only elementwise  </a:t>
            </a:r>
            <a:r>
              <a:rPr sz="1800" dirty="0">
                <a:latin typeface="Arial"/>
                <a:cs typeface="Arial"/>
              </a:rPr>
              <a:t>multiplication </a:t>
            </a:r>
            <a:r>
              <a:rPr sz="1800" spc="-5" dirty="0">
                <a:latin typeface="Arial"/>
                <a:cs typeface="Arial"/>
              </a:rPr>
              <a:t>by f, no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  multiply </a:t>
            </a:r>
            <a:r>
              <a:rPr sz="1800" spc="-5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5224" y="4124075"/>
            <a:ext cx="4490720" cy="86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2790" algn="ctr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75" name="object 7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970C6DF7-56F9-43D7-B106-EE3C295D8C74}" type="datetime1">
              <a:rPr lang="en-US" spc="-5" smtClean="0"/>
              <a:t>3/24/2021</a:t>
            </a:fld>
            <a:endParaRPr spc="-5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 (LSTM): </a:t>
            </a:r>
            <a:r>
              <a:rPr spc="-5" dirty="0"/>
              <a:t>Gradient</a:t>
            </a:r>
            <a:r>
              <a:rPr spc="-85" dirty="0"/>
              <a:t> </a:t>
            </a:r>
            <a:r>
              <a:rPr spc="-5" dirty="0"/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308951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3520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7789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45014" y="1567401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3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6061" y="1329237"/>
            <a:ext cx="8282305" cy="123189"/>
            <a:chOff x="346061" y="1329237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2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33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061" y="1329237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258" y="393444"/>
            <a:ext cx="6991984" cy="15652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545"/>
              </a:spcBef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  <a:p>
            <a:pPr marL="2290445">
              <a:lnSpc>
                <a:spcPct val="100000"/>
              </a:lnSpc>
              <a:spcBef>
                <a:spcPts val="745"/>
              </a:spcBef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Uninterrupted gradient</a:t>
            </a:r>
            <a:r>
              <a:rPr sz="30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flow!</a:t>
            </a:r>
            <a:endParaRPr sz="3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90"/>
              </a:spcBef>
              <a:tabLst>
                <a:tab pos="2940685" algn="l"/>
                <a:tab pos="5798185" algn="l"/>
              </a:tabLst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0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1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2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BCC846EC-5DD1-4EBF-8A02-0E546CBF16A3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951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 (LSTM): </a:t>
            </a:r>
            <a:r>
              <a:rPr spc="-5" dirty="0"/>
              <a:t>Gradient</a:t>
            </a:r>
            <a:r>
              <a:rPr spc="-85" dirty="0"/>
              <a:t> </a:t>
            </a:r>
            <a:r>
              <a:rPr spc="-5" dirty="0"/>
              <a:t>Flow</a:t>
            </a:r>
          </a:p>
        </p:txBody>
      </p:sp>
      <p:sp>
        <p:nvSpPr>
          <p:cNvPr id="4" name="object 4"/>
          <p:cNvSpPr/>
          <p:nvPr/>
        </p:nvSpPr>
        <p:spPr>
          <a:xfrm>
            <a:off x="3173520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7789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45014" y="1567401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3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6061" y="1329237"/>
            <a:ext cx="8282305" cy="123189"/>
            <a:chOff x="346061" y="1329237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2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33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061" y="1329237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258" y="393444"/>
            <a:ext cx="6991984" cy="15652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545"/>
              </a:spcBef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  <a:p>
            <a:pPr marL="2290445">
              <a:lnSpc>
                <a:spcPct val="100000"/>
              </a:lnSpc>
              <a:spcBef>
                <a:spcPts val="745"/>
              </a:spcBef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Uninterrupted gradient</a:t>
            </a:r>
            <a:r>
              <a:rPr sz="30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flow!</a:t>
            </a:r>
            <a:endParaRPr sz="3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90"/>
              </a:spcBef>
              <a:tabLst>
                <a:tab pos="2940685" algn="l"/>
                <a:tab pos="5798185" algn="l"/>
              </a:tabLst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0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1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2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3121" y="3356155"/>
            <a:ext cx="3761104" cy="1250315"/>
            <a:chOff x="1843121" y="3356155"/>
            <a:chExt cx="3761104" cy="1250315"/>
          </a:xfrm>
        </p:grpSpPr>
        <p:sp>
          <p:nvSpPr>
            <p:cNvPr id="12" name="object 12"/>
            <p:cNvSpPr/>
            <p:nvPr/>
          </p:nvSpPr>
          <p:spPr>
            <a:xfrm>
              <a:off x="1852646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2646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13438" y="35953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13438" y="35953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2805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92805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70565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70565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95514" y="35902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95514" y="35902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8148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88148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78922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78922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59622" y="409244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05445" y="40691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0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0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8848" y="4069141"/>
              <a:ext cx="110489" cy="46990"/>
            </a:xfrm>
            <a:custGeom>
              <a:avLst/>
              <a:gdLst/>
              <a:ahLst/>
              <a:cxnLst/>
              <a:rect l="l" t="t" r="r" b="b"/>
              <a:pathLst>
                <a:path w="110489" h="46989">
                  <a:moveTo>
                    <a:pt x="55047" y="0"/>
                  </a:moveTo>
                  <a:lnTo>
                    <a:pt x="62229" y="1838"/>
                  </a:lnTo>
                  <a:lnTo>
                    <a:pt x="68093" y="6853"/>
                  </a:lnTo>
                  <a:lnTo>
                    <a:pt x="72047" y="14290"/>
                  </a:lnTo>
                  <a:lnTo>
                    <a:pt x="73497" y="23399"/>
                  </a:lnTo>
                  <a:lnTo>
                    <a:pt x="72047" y="32508"/>
                  </a:lnTo>
                  <a:lnTo>
                    <a:pt x="68093" y="39946"/>
                  </a:lnTo>
                  <a:lnTo>
                    <a:pt x="62229" y="44961"/>
                  </a:lnTo>
                  <a:lnTo>
                    <a:pt x="55047" y="46799"/>
                  </a:lnTo>
                  <a:lnTo>
                    <a:pt x="47865" y="44961"/>
                  </a:lnTo>
                  <a:lnTo>
                    <a:pt x="42001" y="39946"/>
                  </a:lnTo>
                  <a:lnTo>
                    <a:pt x="38047" y="32508"/>
                  </a:lnTo>
                  <a:lnTo>
                    <a:pt x="36597" y="23399"/>
                  </a:lnTo>
                  <a:lnTo>
                    <a:pt x="38047" y="14290"/>
                  </a:lnTo>
                  <a:lnTo>
                    <a:pt x="42001" y="6853"/>
                  </a:lnTo>
                  <a:lnTo>
                    <a:pt x="47865" y="1838"/>
                  </a:lnTo>
                  <a:lnTo>
                    <a:pt x="55047" y="0"/>
                  </a:lnTo>
                  <a:close/>
                </a:path>
                <a:path w="110489" h="46989">
                  <a:moveTo>
                    <a:pt x="0" y="23299"/>
                  </a:moveTo>
                  <a:lnTo>
                    <a:pt x="36599" y="23299"/>
                  </a:lnTo>
                </a:path>
                <a:path w="110489" h="46989">
                  <a:moveTo>
                    <a:pt x="73497" y="23399"/>
                  </a:moveTo>
                  <a:lnTo>
                    <a:pt x="110097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04619" y="40691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23960" y="3395668"/>
              <a:ext cx="318135" cy="721360"/>
            </a:xfrm>
            <a:custGeom>
              <a:avLst/>
              <a:gdLst/>
              <a:ahLst/>
              <a:cxnLst/>
              <a:rect l="l" t="t" r="r" b="b"/>
              <a:pathLst>
                <a:path w="318135" h="721360">
                  <a:moveTo>
                    <a:pt x="299109" y="673448"/>
                  </a:moveTo>
                  <a:lnTo>
                    <a:pt x="306284" y="675287"/>
                  </a:lnTo>
                  <a:lnTo>
                    <a:pt x="312149" y="680301"/>
                  </a:lnTo>
                  <a:lnTo>
                    <a:pt x="316107" y="687739"/>
                  </a:lnTo>
                  <a:lnTo>
                    <a:pt x="317559" y="696848"/>
                  </a:lnTo>
                  <a:lnTo>
                    <a:pt x="316107" y="705957"/>
                  </a:lnTo>
                  <a:lnTo>
                    <a:pt x="312149" y="713395"/>
                  </a:lnTo>
                  <a:lnTo>
                    <a:pt x="306284" y="718409"/>
                  </a:lnTo>
                  <a:lnTo>
                    <a:pt x="299109" y="720248"/>
                  </a:lnTo>
                  <a:lnTo>
                    <a:pt x="291923" y="718409"/>
                  </a:lnTo>
                  <a:lnTo>
                    <a:pt x="286059" y="713395"/>
                  </a:lnTo>
                  <a:lnTo>
                    <a:pt x="282107" y="705957"/>
                  </a:lnTo>
                  <a:lnTo>
                    <a:pt x="280659" y="696848"/>
                  </a:lnTo>
                  <a:lnTo>
                    <a:pt x="282107" y="687739"/>
                  </a:lnTo>
                  <a:lnTo>
                    <a:pt x="286059" y="680301"/>
                  </a:lnTo>
                  <a:lnTo>
                    <a:pt x="291923" y="675287"/>
                  </a:lnTo>
                  <a:lnTo>
                    <a:pt x="299109" y="673448"/>
                  </a:lnTo>
                  <a:close/>
                </a:path>
                <a:path w="318135" h="721360">
                  <a:moveTo>
                    <a:pt x="249544" y="696773"/>
                  </a:moveTo>
                  <a:lnTo>
                    <a:pt x="280734" y="696773"/>
                  </a:lnTo>
                </a:path>
                <a:path w="318135" h="721360">
                  <a:moveTo>
                    <a:pt x="299109" y="720248"/>
                  </a:moveTo>
                  <a:lnTo>
                    <a:pt x="298251" y="652812"/>
                  </a:lnTo>
                  <a:lnTo>
                    <a:pt x="295749" y="585902"/>
                  </a:lnTo>
                  <a:lnTo>
                    <a:pt x="291714" y="520046"/>
                  </a:lnTo>
                  <a:lnTo>
                    <a:pt x="286255" y="455771"/>
                  </a:lnTo>
                  <a:lnTo>
                    <a:pt x="279482" y="393607"/>
                  </a:lnTo>
                  <a:lnTo>
                    <a:pt x="271503" y="334079"/>
                  </a:lnTo>
                  <a:lnTo>
                    <a:pt x="262429" y="277718"/>
                  </a:lnTo>
                  <a:lnTo>
                    <a:pt x="252370" y="225049"/>
                  </a:lnTo>
                  <a:lnTo>
                    <a:pt x="241434" y="176602"/>
                  </a:lnTo>
                  <a:lnTo>
                    <a:pt x="229731" y="132903"/>
                  </a:lnTo>
                  <a:lnTo>
                    <a:pt x="217371" y="94481"/>
                  </a:lnTo>
                  <a:lnTo>
                    <a:pt x="191118" y="35580"/>
                  </a:lnTo>
                  <a:lnTo>
                    <a:pt x="163551" y="4119"/>
                  </a:lnTo>
                  <a:lnTo>
                    <a:pt x="149549" y="0"/>
                  </a:lnTo>
                  <a:lnTo>
                    <a:pt x="135547" y="4148"/>
                  </a:lnTo>
                  <a:lnTo>
                    <a:pt x="107981" y="35665"/>
                  </a:lnTo>
                  <a:lnTo>
                    <a:pt x="81730" y="94627"/>
                  </a:lnTo>
                  <a:lnTo>
                    <a:pt x="69371" y="133080"/>
                  </a:lnTo>
                  <a:lnTo>
                    <a:pt x="57669" y="176811"/>
                  </a:lnTo>
                  <a:lnTo>
                    <a:pt x="46734" y="225293"/>
                  </a:lnTo>
                  <a:lnTo>
                    <a:pt x="36675" y="277997"/>
                  </a:lnTo>
                  <a:lnTo>
                    <a:pt x="27602" y="334397"/>
                  </a:lnTo>
                  <a:lnTo>
                    <a:pt x="19624" y="393965"/>
                  </a:lnTo>
                  <a:lnTo>
                    <a:pt x="12851" y="456172"/>
                  </a:lnTo>
                  <a:lnTo>
                    <a:pt x="7393" y="520492"/>
                  </a:lnTo>
                  <a:lnTo>
                    <a:pt x="3359" y="586396"/>
                  </a:lnTo>
                  <a:lnTo>
                    <a:pt x="858" y="653357"/>
                  </a:lnTo>
                  <a:lnTo>
                    <a:pt x="0" y="7208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891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891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55944" y="40903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1519" y="4090416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5" h="2539">
                  <a:moveTo>
                    <a:pt x="-4762" y="1049"/>
                  </a:moveTo>
                  <a:lnTo>
                    <a:pt x="38362" y="1049"/>
                  </a:lnTo>
                </a:path>
              </a:pathLst>
            </a:custGeom>
            <a:ln w="116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05219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05219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69844" y="4090366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60" h="635">
                  <a:moveTo>
                    <a:pt x="-4762" y="299"/>
                  </a:moveTo>
                  <a:lnTo>
                    <a:pt x="401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23069" y="3360918"/>
              <a:ext cx="319405" cy="755015"/>
            </a:xfrm>
            <a:custGeom>
              <a:avLst/>
              <a:gdLst/>
              <a:ahLst/>
              <a:cxnLst/>
              <a:rect l="l" t="t" r="r" b="b"/>
              <a:pathLst>
                <a:path w="319405" h="755014">
                  <a:moveTo>
                    <a:pt x="319049" y="729998"/>
                  </a:moveTo>
                  <a:lnTo>
                    <a:pt x="319049" y="729998"/>
                  </a:lnTo>
                </a:path>
                <a:path w="319405" h="755014">
                  <a:moveTo>
                    <a:pt x="0" y="754998"/>
                  </a:moveTo>
                  <a:lnTo>
                    <a:pt x="862" y="684311"/>
                  </a:lnTo>
                  <a:lnTo>
                    <a:pt x="3375" y="614180"/>
                  </a:lnTo>
                  <a:lnTo>
                    <a:pt x="7430" y="545158"/>
                  </a:lnTo>
                  <a:lnTo>
                    <a:pt x="12916" y="477797"/>
                  </a:lnTo>
                  <a:lnTo>
                    <a:pt x="19723" y="412648"/>
                  </a:lnTo>
                  <a:lnTo>
                    <a:pt x="27740" y="350265"/>
                  </a:lnTo>
                  <a:lnTo>
                    <a:pt x="36859" y="291199"/>
                  </a:lnTo>
                  <a:lnTo>
                    <a:pt x="46968" y="236002"/>
                  </a:lnTo>
                  <a:lnTo>
                    <a:pt x="57958" y="185227"/>
                  </a:lnTo>
                  <a:lnTo>
                    <a:pt x="69719" y="139427"/>
                  </a:lnTo>
                  <a:lnTo>
                    <a:pt x="82140" y="99152"/>
                  </a:lnTo>
                  <a:lnTo>
                    <a:pt x="108523" y="37390"/>
                  </a:lnTo>
                  <a:lnTo>
                    <a:pt x="136227" y="4360"/>
                  </a:lnTo>
                  <a:lnTo>
                    <a:pt x="150299" y="0"/>
                  </a:lnTo>
                  <a:lnTo>
                    <a:pt x="164371" y="4294"/>
                  </a:lnTo>
                  <a:lnTo>
                    <a:pt x="192076" y="37186"/>
                  </a:lnTo>
                  <a:lnTo>
                    <a:pt x="218459" y="98800"/>
                  </a:lnTo>
                  <a:lnTo>
                    <a:pt x="230880" y="138996"/>
                  </a:lnTo>
                  <a:lnTo>
                    <a:pt x="242640" y="184714"/>
                  </a:lnTo>
                  <a:lnTo>
                    <a:pt x="253630" y="235402"/>
                  </a:lnTo>
                  <a:lnTo>
                    <a:pt x="263740" y="290507"/>
                  </a:lnTo>
                  <a:lnTo>
                    <a:pt x="272858" y="349477"/>
                  </a:lnTo>
                  <a:lnTo>
                    <a:pt x="280876" y="411758"/>
                  </a:lnTo>
                  <a:lnTo>
                    <a:pt x="287683" y="476798"/>
                  </a:lnTo>
                  <a:lnTo>
                    <a:pt x="293168" y="544045"/>
                  </a:lnTo>
                  <a:lnTo>
                    <a:pt x="297223" y="612946"/>
                  </a:lnTo>
                  <a:lnTo>
                    <a:pt x="299737" y="682948"/>
                  </a:lnTo>
                  <a:lnTo>
                    <a:pt x="300599" y="753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89793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89793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75919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75919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56618" y="40903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42119" y="4090316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89" h="635">
                  <a:moveTo>
                    <a:pt x="-4762" y="299"/>
                  </a:moveTo>
                  <a:lnTo>
                    <a:pt x="386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01718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01718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070493" y="4090366"/>
              <a:ext cx="31750" cy="635"/>
            </a:xfrm>
            <a:custGeom>
              <a:avLst/>
              <a:gdLst/>
              <a:ahLst/>
              <a:cxnLst/>
              <a:rect l="l" t="t" r="r" b="b"/>
              <a:pathLst>
                <a:path w="31750" h="635">
                  <a:moveTo>
                    <a:pt x="-4762" y="299"/>
                  </a:moveTo>
                  <a:lnTo>
                    <a:pt x="359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23669" y="3372493"/>
              <a:ext cx="296545" cy="742950"/>
            </a:xfrm>
            <a:custGeom>
              <a:avLst/>
              <a:gdLst/>
              <a:ahLst/>
              <a:cxnLst/>
              <a:rect l="l" t="t" r="r" b="b"/>
              <a:pathLst>
                <a:path w="296544" h="742950">
                  <a:moveTo>
                    <a:pt x="0" y="741823"/>
                  </a:moveTo>
                  <a:lnTo>
                    <a:pt x="850" y="672365"/>
                  </a:lnTo>
                  <a:lnTo>
                    <a:pt x="3328" y="603449"/>
                  </a:lnTo>
                  <a:lnTo>
                    <a:pt x="7326" y="535619"/>
                  </a:lnTo>
                  <a:lnTo>
                    <a:pt x="12735" y="469419"/>
                  </a:lnTo>
                  <a:lnTo>
                    <a:pt x="19447" y="405392"/>
                  </a:lnTo>
                  <a:lnTo>
                    <a:pt x="27353" y="344082"/>
                  </a:lnTo>
                  <a:lnTo>
                    <a:pt x="36344" y="286032"/>
                  </a:lnTo>
                  <a:lnTo>
                    <a:pt x="46312" y="231787"/>
                  </a:lnTo>
                  <a:lnTo>
                    <a:pt x="57148" y="181889"/>
                  </a:lnTo>
                  <a:lnTo>
                    <a:pt x="68744" y="136882"/>
                  </a:lnTo>
                  <a:lnTo>
                    <a:pt x="80992" y="97310"/>
                  </a:lnTo>
                  <a:lnTo>
                    <a:pt x="107006" y="36645"/>
                  </a:lnTo>
                  <a:lnTo>
                    <a:pt x="134324" y="4243"/>
                  </a:lnTo>
                  <a:lnTo>
                    <a:pt x="148199" y="0"/>
                  </a:lnTo>
                  <a:lnTo>
                    <a:pt x="162075" y="4271"/>
                  </a:lnTo>
                  <a:lnTo>
                    <a:pt x="189392" y="36731"/>
                  </a:lnTo>
                  <a:lnTo>
                    <a:pt x="215406" y="97455"/>
                  </a:lnTo>
                  <a:lnTo>
                    <a:pt x="227654" y="137059"/>
                  </a:lnTo>
                  <a:lnTo>
                    <a:pt x="239250" y="182098"/>
                  </a:lnTo>
                  <a:lnTo>
                    <a:pt x="250086" y="232030"/>
                  </a:lnTo>
                  <a:lnTo>
                    <a:pt x="260055" y="286312"/>
                  </a:lnTo>
                  <a:lnTo>
                    <a:pt x="269046" y="344400"/>
                  </a:lnTo>
                  <a:lnTo>
                    <a:pt x="276951" y="405750"/>
                  </a:lnTo>
                  <a:lnTo>
                    <a:pt x="283663" y="469820"/>
                  </a:lnTo>
                  <a:lnTo>
                    <a:pt x="289072" y="536065"/>
                  </a:lnTo>
                  <a:lnTo>
                    <a:pt x="293070" y="603943"/>
                  </a:lnTo>
                  <a:lnTo>
                    <a:pt x="295549" y="672910"/>
                  </a:lnTo>
                  <a:lnTo>
                    <a:pt x="296399" y="74242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89293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289293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75418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75418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256118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38618" y="4090916"/>
              <a:ext cx="37465" cy="635"/>
            </a:xfrm>
            <a:custGeom>
              <a:avLst/>
              <a:gdLst/>
              <a:ahLst/>
              <a:cxnLst/>
              <a:rect l="l" t="t" r="r" b="b"/>
              <a:pathLst>
                <a:path w="37464" h="635">
                  <a:moveTo>
                    <a:pt x="-4762" y="299"/>
                  </a:moveTo>
                  <a:lnTo>
                    <a:pt x="416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01093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01093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69993" y="4091391"/>
              <a:ext cx="31750" cy="635"/>
            </a:xfrm>
            <a:custGeom>
              <a:avLst/>
              <a:gdLst/>
              <a:ahLst/>
              <a:cxnLst/>
              <a:rect l="l" t="t" r="r" b="b"/>
              <a:pathLst>
                <a:path w="31750" h="635">
                  <a:moveTo>
                    <a:pt x="-4762" y="149"/>
                  </a:moveTo>
                  <a:lnTo>
                    <a:pt x="359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20143" y="3372493"/>
              <a:ext cx="299720" cy="742950"/>
            </a:xfrm>
            <a:custGeom>
              <a:avLst/>
              <a:gdLst/>
              <a:ahLst/>
              <a:cxnLst/>
              <a:rect l="l" t="t" r="r" b="b"/>
              <a:pathLst>
                <a:path w="299720" h="742950">
                  <a:moveTo>
                    <a:pt x="299399" y="742623"/>
                  </a:moveTo>
                  <a:lnTo>
                    <a:pt x="298540" y="673096"/>
                  </a:lnTo>
                  <a:lnTo>
                    <a:pt x="296037" y="604115"/>
                  </a:lnTo>
                  <a:lnTo>
                    <a:pt x="291998" y="536223"/>
                  </a:lnTo>
                  <a:lnTo>
                    <a:pt x="286534" y="469964"/>
                  </a:lnTo>
                  <a:lnTo>
                    <a:pt x="279754" y="405880"/>
                  </a:lnTo>
                  <a:lnTo>
                    <a:pt x="271769" y="344517"/>
                  </a:lnTo>
                  <a:lnTo>
                    <a:pt x="262687" y="286416"/>
                  </a:lnTo>
                  <a:lnTo>
                    <a:pt x="252618" y="232121"/>
                  </a:lnTo>
                  <a:lnTo>
                    <a:pt x="241672" y="182176"/>
                  </a:lnTo>
                  <a:lnTo>
                    <a:pt x="229958" y="137124"/>
                  </a:lnTo>
                  <a:lnTo>
                    <a:pt x="217587" y="97509"/>
                  </a:lnTo>
                  <a:lnTo>
                    <a:pt x="191309" y="36761"/>
                  </a:lnTo>
                  <a:lnTo>
                    <a:pt x="163715" y="4281"/>
                  </a:lnTo>
                  <a:lnTo>
                    <a:pt x="149699" y="0"/>
                  </a:lnTo>
                  <a:lnTo>
                    <a:pt x="135683" y="4235"/>
                  </a:lnTo>
                  <a:lnTo>
                    <a:pt x="108090" y="36624"/>
                  </a:lnTo>
                  <a:lnTo>
                    <a:pt x="81812" y="97280"/>
                  </a:lnTo>
                  <a:lnTo>
                    <a:pt x="69440" y="136848"/>
                  </a:lnTo>
                  <a:lnTo>
                    <a:pt x="57727" y="181851"/>
                  </a:lnTo>
                  <a:lnTo>
                    <a:pt x="46781" y="231746"/>
                  </a:lnTo>
                  <a:lnTo>
                    <a:pt x="36712" y="285988"/>
                  </a:lnTo>
                  <a:lnTo>
                    <a:pt x="27630" y="344033"/>
                  </a:lnTo>
                  <a:lnTo>
                    <a:pt x="19644" y="405338"/>
                  </a:lnTo>
                  <a:lnTo>
                    <a:pt x="12864" y="469359"/>
                  </a:lnTo>
                  <a:lnTo>
                    <a:pt x="7400" y="535552"/>
                  </a:lnTo>
                  <a:lnTo>
                    <a:pt x="3362" y="603373"/>
                  </a:lnTo>
                  <a:lnTo>
                    <a:pt x="858" y="672278"/>
                  </a:lnTo>
                  <a:lnTo>
                    <a:pt x="0" y="74172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85617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85617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7174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7174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52442" y="408931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37993" y="4089316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4" h="2539">
                  <a:moveTo>
                    <a:pt x="-4762" y="1199"/>
                  </a:moveTo>
                  <a:lnTo>
                    <a:pt x="38362" y="1199"/>
                  </a:lnTo>
                </a:path>
              </a:pathLst>
            </a:custGeom>
            <a:ln w="119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701717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701717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66317" y="4089316"/>
              <a:ext cx="35560" cy="1270"/>
            </a:xfrm>
            <a:custGeom>
              <a:avLst/>
              <a:gdLst/>
              <a:ahLst/>
              <a:cxnLst/>
              <a:rect l="l" t="t" r="r" b="b"/>
              <a:pathLst>
                <a:path w="35560" h="1270">
                  <a:moveTo>
                    <a:pt x="-4762" y="449"/>
                  </a:moveTo>
                  <a:lnTo>
                    <a:pt x="401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19543" y="3407268"/>
              <a:ext cx="319405" cy="708025"/>
            </a:xfrm>
            <a:custGeom>
              <a:avLst/>
              <a:gdLst/>
              <a:ahLst/>
              <a:cxnLst/>
              <a:rect l="l" t="t" r="r" b="b"/>
              <a:pathLst>
                <a:path w="319404" h="708025">
                  <a:moveTo>
                    <a:pt x="319074" y="682823"/>
                  </a:moveTo>
                  <a:lnTo>
                    <a:pt x="319074" y="682823"/>
                  </a:lnTo>
                </a:path>
                <a:path w="319404" h="708025">
                  <a:moveTo>
                    <a:pt x="0" y="707848"/>
                  </a:moveTo>
                  <a:lnTo>
                    <a:pt x="862" y="641576"/>
                  </a:lnTo>
                  <a:lnTo>
                    <a:pt x="3375" y="575825"/>
                  </a:lnTo>
                  <a:lnTo>
                    <a:pt x="7430" y="511114"/>
                  </a:lnTo>
                  <a:lnTo>
                    <a:pt x="12916" y="447960"/>
                  </a:lnTo>
                  <a:lnTo>
                    <a:pt x="19723" y="386880"/>
                  </a:lnTo>
                  <a:lnTo>
                    <a:pt x="27740" y="328393"/>
                  </a:lnTo>
                  <a:lnTo>
                    <a:pt x="36859" y="273017"/>
                  </a:lnTo>
                  <a:lnTo>
                    <a:pt x="46968" y="221268"/>
                  </a:lnTo>
                  <a:lnTo>
                    <a:pt x="57958" y="173664"/>
                  </a:lnTo>
                  <a:lnTo>
                    <a:pt x="69719" y="130724"/>
                  </a:lnTo>
                  <a:lnTo>
                    <a:pt x="82140" y="92965"/>
                  </a:lnTo>
                  <a:lnTo>
                    <a:pt x="108523" y="35059"/>
                  </a:lnTo>
                  <a:lnTo>
                    <a:pt x="136227" y="4089"/>
                  </a:lnTo>
                  <a:lnTo>
                    <a:pt x="150299" y="0"/>
                  </a:lnTo>
                  <a:lnTo>
                    <a:pt x="164371" y="4023"/>
                  </a:lnTo>
                  <a:lnTo>
                    <a:pt x="192076" y="34855"/>
                  </a:lnTo>
                  <a:lnTo>
                    <a:pt x="218459" y="92613"/>
                  </a:lnTo>
                  <a:lnTo>
                    <a:pt x="230880" y="130294"/>
                  </a:lnTo>
                  <a:lnTo>
                    <a:pt x="242640" y="173151"/>
                  </a:lnTo>
                  <a:lnTo>
                    <a:pt x="253630" y="220668"/>
                  </a:lnTo>
                  <a:lnTo>
                    <a:pt x="263740" y="272325"/>
                  </a:lnTo>
                  <a:lnTo>
                    <a:pt x="272858" y="327605"/>
                  </a:lnTo>
                  <a:lnTo>
                    <a:pt x="280876" y="385990"/>
                  </a:lnTo>
                  <a:lnTo>
                    <a:pt x="287683" y="446961"/>
                  </a:lnTo>
                  <a:lnTo>
                    <a:pt x="293168" y="510001"/>
                  </a:lnTo>
                  <a:lnTo>
                    <a:pt x="297223" y="574590"/>
                  </a:lnTo>
                  <a:lnTo>
                    <a:pt x="299737" y="640212"/>
                  </a:lnTo>
                  <a:lnTo>
                    <a:pt x="300599" y="7063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8862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862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723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723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821812" y="3742516"/>
            <a:ext cx="2171700" cy="697865"/>
          </a:xfrm>
          <a:prstGeom prst="rect">
            <a:avLst/>
          </a:prstGeom>
        </p:spPr>
        <p:txBody>
          <a:bodyPr vert="vert" wrap="square" lIns="0" tIns="101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 </a:t>
            </a:r>
            <a:r>
              <a:rPr sz="700" spc="35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700" spc="-5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9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665"/>
              </a:spcBef>
            </a:pPr>
            <a:r>
              <a:rPr sz="700" spc="-25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  <a:p>
            <a:pPr marL="36195" marR="30480" algn="ctr">
              <a:lnSpc>
                <a:spcPts val="930"/>
              </a:lnSpc>
              <a:spcBef>
                <a:spcPts val="40"/>
              </a:spcBef>
            </a:pPr>
            <a:r>
              <a:rPr sz="700" spc="-10" dirty="0">
                <a:solidFill>
                  <a:srgbClr val="FF9900"/>
                </a:solidFill>
                <a:latin typeface="Arial"/>
                <a:cs typeface="Arial"/>
              </a:rPr>
              <a:t>7x7 </a:t>
            </a:r>
            <a:r>
              <a:rPr sz="700" spc="-15" dirty="0">
                <a:solidFill>
                  <a:srgbClr val="FF9900"/>
                </a:solidFill>
                <a:latin typeface="Arial"/>
                <a:cs typeface="Arial"/>
              </a:rPr>
              <a:t>conv, </a:t>
            </a:r>
            <a:r>
              <a:rPr sz="700" spc="-5" dirty="0">
                <a:solidFill>
                  <a:srgbClr val="FF9900"/>
                </a:solidFill>
                <a:latin typeface="Arial"/>
                <a:cs typeface="Arial"/>
              </a:rPr>
              <a:t>64 </a:t>
            </a:r>
            <a:r>
              <a:rPr sz="700" spc="35" dirty="0">
                <a:solidFill>
                  <a:srgbClr val="FF9900"/>
                </a:solidFill>
                <a:latin typeface="Arial"/>
                <a:cs typeface="Arial"/>
              </a:rPr>
              <a:t>/</a:t>
            </a:r>
            <a:r>
              <a:rPr sz="700" spc="-6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9900"/>
                </a:solidFill>
                <a:latin typeface="Arial"/>
                <a:cs typeface="Arial"/>
              </a:rPr>
              <a:t>2  </a:t>
            </a:r>
            <a:r>
              <a:rPr sz="700" spc="-15" dirty="0">
                <a:solidFill>
                  <a:srgbClr val="424242"/>
                </a:solidFill>
                <a:latin typeface="Arial"/>
                <a:cs typeface="Arial"/>
              </a:rPr>
              <a:t>Input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715404" y="3376130"/>
            <a:ext cx="1652905" cy="1228090"/>
            <a:chOff x="3715404" y="3376130"/>
            <a:chExt cx="1652905" cy="1228090"/>
          </a:xfrm>
        </p:grpSpPr>
        <p:sp>
          <p:nvSpPr>
            <p:cNvPr id="77" name="object 77"/>
            <p:cNvSpPr/>
            <p:nvPr/>
          </p:nvSpPr>
          <p:spPr>
            <a:xfrm>
              <a:off x="3853092" y="408931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738617" y="4089191"/>
              <a:ext cx="34290" cy="1270"/>
            </a:xfrm>
            <a:custGeom>
              <a:avLst/>
              <a:gdLst/>
              <a:ahLst/>
              <a:cxnLst/>
              <a:rect l="l" t="t" r="r" b="b"/>
              <a:pathLst>
                <a:path w="34289" h="1270">
                  <a:moveTo>
                    <a:pt x="-4762" y="449"/>
                  </a:moveTo>
                  <a:lnTo>
                    <a:pt x="386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998192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998191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966991" y="4089316"/>
              <a:ext cx="31750" cy="1270"/>
            </a:xfrm>
            <a:custGeom>
              <a:avLst/>
              <a:gdLst/>
              <a:ahLst/>
              <a:cxnLst/>
              <a:rect l="l" t="t" r="r" b="b"/>
              <a:pathLst>
                <a:path w="31750" h="1270">
                  <a:moveTo>
                    <a:pt x="-4762" y="449"/>
                  </a:moveTo>
                  <a:lnTo>
                    <a:pt x="359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720167" y="3415668"/>
              <a:ext cx="356870" cy="698500"/>
            </a:xfrm>
            <a:custGeom>
              <a:avLst/>
              <a:gdLst/>
              <a:ahLst/>
              <a:cxnLst/>
              <a:rect l="l" t="t" r="r" b="b"/>
              <a:pathLst>
                <a:path w="356870" h="698500">
                  <a:moveTo>
                    <a:pt x="0" y="697823"/>
                  </a:moveTo>
                  <a:lnTo>
                    <a:pt x="966" y="628145"/>
                  </a:lnTo>
                  <a:lnTo>
                    <a:pt x="3776" y="559086"/>
                  </a:lnTo>
                  <a:lnTo>
                    <a:pt x="8299" y="491265"/>
                  </a:lnTo>
                  <a:lnTo>
                    <a:pt x="14402" y="425304"/>
                  </a:lnTo>
                  <a:lnTo>
                    <a:pt x="21955" y="361823"/>
                  </a:lnTo>
                  <a:lnTo>
                    <a:pt x="30825" y="301443"/>
                  </a:lnTo>
                  <a:lnTo>
                    <a:pt x="40881" y="244785"/>
                  </a:lnTo>
                  <a:lnTo>
                    <a:pt x="51990" y="192470"/>
                  </a:lnTo>
                  <a:lnTo>
                    <a:pt x="64022" y="145118"/>
                  </a:lnTo>
                  <a:lnTo>
                    <a:pt x="76844" y="103350"/>
                  </a:lnTo>
                  <a:lnTo>
                    <a:pt x="104332" y="39050"/>
                  </a:lnTo>
                  <a:lnTo>
                    <a:pt x="133401" y="4535"/>
                  </a:lnTo>
                  <a:lnTo>
                    <a:pt x="148199" y="0"/>
                  </a:lnTo>
                  <a:lnTo>
                    <a:pt x="162997" y="4565"/>
                  </a:lnTo>
                  <a:lnTo>
                    <a:pt x="192066" y="39141"/>
                  </a:lnTo>
                  <a:lnTo>
                    <a:pt x="219555" y="103506"/>
                  </a:lnTo>
                  <a:lnTo>
                    <a:pt x="232377" y="145308"/>
                  </a:lnTo>
                  <a:lnTo>
                    <a:pt x="244408" y="192695"/>
                  </a:lnTo>
                  <a:lnTo>
                    <a:pt x="255518" y="245048"/>
                  </a:lnTo>
                  <a:lnTo>
                    <a:pt x="265573" y="301745"/>
                  </a:lnTo>
                  <a:lnTo>
                    <a:pt x="274443" y="362167"/>
                  </a:lnTo>
                  <a:lnTo>
                    <a:pt x="281996" y="425693"/>
                  </a:lnTo>
                  <a:lnTo>
                    <a:pt x="288100" y="491702"/>
                  </a:lnTo>
                  <a:lnTo>
                    <a:pt x="292623" y="559573"/>
                  </a:lnTo>
                  <a:lnTo>
                    <a:pt x="295433" y="628687"/>
                  </a:lnTo>
                  <a:lnTo>
                    <a:pt x="296399" y="698423"/>
                  </a:lnTo>
                </a:path>
                <a:path w="356870" h="698500">
                  <a:moveTo>
                    <a:pt x="311624" y="676073"/>
                  </a:moveTo>
                  <a:lnTo>
                    <a:pt x="356774" y="6761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076916" y="40761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74" y="0"/>
                  </a:lnTo>
                  <a:lnTo>
                    <a:pt x="43249" y="15849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076916" y="40761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49" y="15849"/>
                  </a:lnTo>
                  <a:lnTo>
                    <a:pt x="74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180016" y="4092441"/>
              <a:ext cx="56515" cy="635"/>
            </a:xfrm>
            <a:custGeom>
              <a:avLst/>
              <a:gdLst/>
              <a:ahLst/>
              <a:cxnLst/>
              <a:rect l="l" t="t" r="r" b="b"/>
              <a:pathLst>
                <a:path w="56514" h="635">
                  <a:moveTo>
                    <a:pt x="-4762" y="224"/>
                  </a:moveTo>
                  <a:lnTo>
                    <a:pt x="60712" y="224"/>
                  </a:lnTo>
                </a:path>
              </a:pathLst>
            </a:custGeom>
            <a:ln w="99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235841" y="40771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249" y="0"/>
                  </a:lnTo>
                  <a:lnTo>
                    <a:pt x="43349" y="1607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235841" y="40771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349" y="16074"/>
                  </a:lnTo>
                  <a:lnTo>
                    <a:pt x="249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480465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480465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366591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366591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447291" y="40934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293116" y="40699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293116" y="4069941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  <a:path w="73660" h="46989">
                  <a:moveTo>
                    <a:pt x="36899" y="23399"/>
                  </a:moveTo>
                  <a:lnTo>
                    <a:pt x="73499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592265" y="40699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311616" y="3404068"/>
              <a:ext cx="318135" cy="713740"/>
            </a:xfrm>
            <a:custGeom>
              <a:avLst/>
              <a:gdLst/>
              <a:ahLst/>
              <a:cxnLst/>
              <a:rect l="l" t="t" r="r" b="b"/>
              <a:pathLst>
                <a:path w="318135" h="713739">
                  <a:moveTo>
                    <a:pt x="299099" y="665873"/>
                  </a:moveTo>
                  <a:lnTo>
                    <a:pt x="306285" y="667712"/>
                  </a:lnTo>
                  <a:lnTo>
                    <a:pt x="312149" y="672726"/>
                  </a:lnTo>
                  <a:lnTo>
                    <a:pt x="316100" y="680164"/>
                  </a:lnTo>
                  <a:lnTo>
                    <a:pt x="317549" y="689273"/>
                  </a:lnTo>
                  <a:lnTo>
                    <a:pt x="316100" y="698382"/>
                  </a:lnTo>
                  <a:lnTo>
                    <a:pt x="312149" y="705820"/>
                  </a:lnTo>
                  <a:lnTo>
                    <a:pt x="306285" y="710834"/>
                  </a:lnTo>
                  <a:lnTo>
                    <a:pt x="299099" y="712673"/>
                  </a:lnTo>
                  <a:lnTo>
                    <a:pt x="291924" y="710834"/>
                  </a:lnTo>
                  <a:lnTo>
                    <a:pt x="286058" y="705820"/>
                  </a:lnTo>
                  <a:lnTo>
                    <a:pt x="282101" y="698382"/>
                  </a:lnTo>
                  <a:lnTo>
                    <a:pt x="280649" y="689273"/>
                  </a:lnTo>
                  <a:lnTo>
                    <a:pt x="282101" y="680164"/>
                  </a:lnTo>
                  <a:lnTo>
                    <a:pt x="286058" y="672726"/>
                  </a:lnTo>
                  <a:lnTo>
                    <a:pt x="291924" y="667712"/>
                  </a:lnTo>
                  <a:lnTo>
                    <a:pt x="299099" y="665873"/>
                  </a:lnTo>
                  <a:close/>
                </a:path>
                <a:path w="318135" h="713739">
                  <a:moveTo>
                    <a:pt x="249549" y="689398"/>
                  </a:moveTo>
                  <a:lnTo>
                    <a:pt x="280749" y="689398"/>
                  </a:lnTo>
                </a:path>
                <a:path w="318135" h="713739">
                  <a:moveTo>
                    <a:pt x="299099" y="712673"/>
                  </a:moveTo>
                  <a:lnTo>
                    <a:pt x="298241" y="645944"/>
                  </a:lnTo>
                  <a:lnTo>
                    <a:pt x="295740" y="579736"/>
                  </a:lnTo>
                  <a:lnTo>
                    <a:pt x="291705" y="514571"/>
                  </a:lnTo>
                  <a:lnTo>
                    <a:pt x="286247" y="450972"/>
                  </a:lnTo>
                  <a:lnTo>
                    <a:pt x="279474" y="389461"/>
                  </a:lnTo>
                  <a:lnTo>
                    <a:pt x="271496" y="330560"/>
                  </a:lnTo>
                  <a:lnTo>
                    <a:pt x="262423" y="274791"/>
                  </a:lnTo>
                  <a:lnTo>
                    <a:pt x="252365" y="222677"/>
                  </a:lnTo>
                  <a:lnTo>
                    <a:pt x="241430" y="174740"/>
                  </a:lnTo>
                  <a:lnTo>
                    <a:pt x="229728" y="131502"/>
                  </a:lnTo>
                  <a:lnTo>
                    <a:pt x="217369" y="93485"/>
                  </a:lnTo>
                  <a:lnTo>
                    <a:pt x="191117" y="35204"/>
                  </a:lnTo>
                  <a:lnTo>
                    <a:pt x="163551" y="4076"/>
                  </a:lnTo>
                  <a:lnTo>
                    <a:pt x="149549" y="0"/>
                  </a:lnTo>
                  <a:lnTo>
                    <a:pt x="135547" y="4104"/>
                  </a:lnTo>
                  <a:lnTo>
                    <a:pt x="107981" y="35289"/>
                  </a:lnTo>
                  <a:lnTo>
                    <a:pt x="81730" y="93630"/>
                  </a:lnTo>
                  <a:lnTo>
                    <a:pt x="69371" y="131678"/>
                  </a:lnTo>
                  <a:lnTo>
                    <a:pt x="57669" y="174949"/>
                  </a:lnTo>
                  <a:lnTo>
                    <a:pt x="46734" y="222921"/>
                  </a:lnTo>
                  <a:lnTo>
                    <a:pt x="36675" y="275071"/>
                  </a:lnTo>
                  <a:lnTo>
                    <a:pt x="27602" y="330878"/>
                  </a:lnTo>
                  <a:lnTo>
                    <a:pt x="19624" y="389819"/>
                  </a:lnTo>
                  <a:lnTo>
                    <a:pt x="12851" y="451373"/>
                  </a:lnTo>
                  <a:lnTo>
                    <a:pt x="7393" y="515018"/>
                  </a:lnTo>
                  <a:lnTo>
                    <a:pt x="3359" y="580230"/>
                  </a:lnTo>
                  <a:lnTo>
                    <a:pt x="858" y="646490"/>
                  </a:lnTo>
                  <a:lnTo>
                    <a:pt x="0" y="71327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776790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76790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662915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62915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43615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629165" y="4091541"/>
              <a:ext cx="33655" cy="1905"/>
            </a:xfrm>
            <a:custGeom>
              <a:avLst/>
              <a:gdLst/>
              <a:ahLst/>
              <a:cxnLst/>
              <a:rect l="l" t="t" r="r" b="b"/>
              <a:pathLst>
                <a:path w="33654" h="1904">
                  <a:moveTo>
                    <a:pt x="-4762" y="899"/>
                  </a:moveTo>
                  <a:lnTo>
                    <a:pt x="38362" y="899"/>
                  </a:lnTo>
                </a:path>
              </a:pathLst>
            </a:custGeom>
            <a:ln w="113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892890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892890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857490" y="4091391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60" h="635">
                  <a:moveTo>
                    <a:pt x="-4762" y="149"/>
                  </a:moveTo>
                  <a:lnTo>
                    <a:pt x="401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610715" y="3380893"/>
              <a:ext cx="319405" cy="735965"/>
            </a:xfrm>
            <a:custGeom>
              <a:avLst/>
              <a:gdLst/>
              <a:ahLst/>
              <a:cxnLst/>
              <a:rect l="l" t="t" r="r" b="b"/>
              <a:pathLst>
                <a:path w="319404" h="735964">
                  <a:moveTo>
                    <a:pt x="319074" y="710823"/>
                  </a:moveTo>
                  <a:lnTo>
                    <a:pt x="319074" y="710823"/>
                  </a:lnTo>
                </a:path>
                <a:path w="319404" h="735964">
                  <a:moveTo>
                    <a:pt x="0" y="735848"/>
                  </a:moveTo>
                  <a:lnTo>
                    <a:pt x="862" y="666954"/>
                  </a:lnTo>
                  <a:lnTo>
                    <a:pt x="3375" y="598603"/>
                  </a:lnTo>
                  <a:lnTo>
                    <a:pt x="7430" y="531333"/>
                  </a:lnTo>
                  <a:lnTo>
                    <a:pt x="12916" y="465682"/>
                  </a:lnTo>
                  <a:lnTo>
                    <a:pt x="19723" y="402187"/>
                  </a:lnTo>
                  <a:lnTo>
                    <a:pt x="27740" y="341388"/>
                  </a:lnTo>
                  <a:lnTo>
                    <a:pt x="36859" y="283822"/>
                  </a:lnTo>
                  <a:lnTo>
                    <a:pt x="46968" y="230027"/>
                  </a:lnTo>
                  <a:lnTo>
                    <a:pt x="57958" y="180542"/>
                  </a:lnTo>
                  <a:lnTo>
                    <a:pt x="69719" y="135903"/>
                  </a:lnTo>
                  <a:lnTo>
                    <a:pt x="82140" y="96650"/>
                  </a:lnTo>
                  <a:lnTo>
                    <a:pt x="108523" y="36453"/>
                  </a:lnTo>
                  <a:lnTo>
                    <a:pt x="136227" y="4254"/>
                  </a:lnTo>
                  <a:lnTo>
                    <a:pt x="150299" y="0"/>
                  </a:lnTo>
                  <a:lnTo>
                    <a:pt x="164371" y="4180"/>
                  </a:lnTo>
                  <a:lnTo>
                    <a:pt x="192076" y="36230"/>
                  </a:lnTo>
                  <a:lnTo>
                    <a:pt x="218459" y="96276"/>
                  </a:lnTo>
                  <a:lnTo>
                    <a:pt x="230880" y="135451"/>
                  </a:lnTo>
                  <a:lnTo>
                    <a:pt x="242640" y="180008"/>
                  </a:lnTo>
                  <a:lnTo>
                    <a:pt x="253630" y="229408"/>
                  </a:lnTo>
                  <a:lnTo>
                    <a:pt x="263740" y="283114"/>
                  </a:lnTo>
                  <a:lnTo>
                    <a:pt x="272858" y="340587"/>
                  </a:lnTo>
                  <a:lnTo>
                    <a:pt x="280876" y="401287"/>
                  </a:lnTo>
                  <a:lnTo>
                    <a:pt x="287683" y="464676"/>
                  </a:lnTo>
                  <a:lnTo>
                    <a:pt x="293168" y="530216"/>
                  </a:lnTo>
                  <a:lnTo>
                    <a:pt x="297223" y="597367"/>
                  </a:lnTo>
                  <a:lnTo>
                    <a:pt x="299737" y="665590"/>
                  </a:lnTo>
                  <a:lnTo>
                    <a:pt x="300599" y="7343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0774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0774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9635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9635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44264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929790" y="4091416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89" h="635">
                  <a:moveTo>
                    <a:pt x="-4762" y="149"/>
                  </a:moveTo>
                  <a:lnTo>
                    <a:pt x="386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11340" y="3404068"/>
              <a:ext cx="306705" cy="713105"/>
            </a:xfrm>
            <a:custGeom>
              <a:avLst/>
              <a:gdLst/>
              <a:ahLst/>
              <a:cxnLst/>
              <a:rect l="l" t="t" r="r" b="b"/>
              <a:pathLst>
                <a:path w="306704" h="713104">
                  <a:moveTo>
                    <a:pt x="0" y="711048"/>
                  </a:moveTo>
                  <a:lnTo>
                    <a:pt x="879" y="644472"/>
                  </a:lnTo>
                  <a:lnTo>
                    <a:pt x="3443" y="578414"/>
                  </a:lnTo>
                  <a:lnTo>
                    <a:pt x="7578" y="513394"/>
                  </a:lnTo>
                  <a:lnTo>
                    <a:pt x="13174" y="449935"/>
                  </a:lnTo>
                  <a:lnTo>
                    <a:pt x="20116" y="388559"/>
                  </a:lnTo>
                  <a:lnTo>
                    <a:pt x="28294" y="329785"/>
                  </a:lnTo>
                  <a:lnTo>
                    <a:pt x="37595" y="274138"/>
                  </a:lnTo>
                  <a:lnTo>
                    <a:pt x="47906" y="222137"/>
                  </a:lnTo>
                  <a:lnTo>
                    <a:pt x="59115" y="174304"/>
                  </a:lnTo>
                  <a:lnTo>
                    <a:pt x="71110" y="131161"/>
                  </a:lnTo>
                  <a:lnTo>
                    <a:pt x="83779" y="93230"/>
                  </a:lnTo>
                  <a:lnTo>
                    <a:pt x="110689" y="35088"/>
                  </a:lnTo>
                  <a:lnTo>
                    <a:pt x="138946" y="4050"/>
                  </a:lnTo>
                  <a:lnTo>
                    <a:pt x="153299" y="0"/>
                  </a:lnTo>
                  <a:lnTo>
                    <a:pt x="167652" y="4116"/>
                  </a:lnTo>
                  <a:lnTo>
                    <a:pt x="195909" y="35292"/>
                  </a:lnTo>
                  <a:lnTo>
                    <a:pt x="222819" y="93582"/>
                  </a:lnTo>
                  <a:lnTo>
                    <a:pt x="235488" y="131592"/>
                  </a:lnTo>
                  <a:lnTo>
                    <a:pt x="247483" y="174817"/>
                  </a:lnTo>
                  <a:lnTo>
                    <a:pt x="258693" y="222737"/>
                  </a:lnTo>
                  <a:lnTo>
                    <a:pt x="269004" y="274829"/>
                  </a:lnTo>
                  <a:lnTo>
                    <a:pt x="278304" y="330574"/>
                  </a:lnTo>
                  <a:lnTo>
                    <a:pt x="286482" y="389449"/>
                  </a:lnTo>
                  <a:lnTo>
                    <a:pt x="293425" y="450934"/>
                  </a:lnTo>
                  <a:lnTo>
                    <a:pt x="299020" y="514507"/>
                  </a:lnTo>
                  <a:lnTo>
                    <a:pt x="303156" y="579648"/>
                  </a:lnTo>
                  <a:lnTo>
                    <a:pt x="305719" y="645836"/>
                  </a:lnTo>
                  <a:lnTo>
                    <a:pt x="306599" y="7125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199589" y="406996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199589" y="406996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158164" y="4091391"/>
              <a:ext cx="41910" cy="2540"/>
            </a:xfrm>
            <a:custGeom>
              <a:avLst/>
              <a:gdLst/>
              <a:ahLst/>
              <a:cxnLst/>
              <a:rect l="l" t="t" r="r" b="b"/>
              <a:pathLst>
                <a:path w="41910" h="2539">
                  <a:moveTo>
                    <a:pt x="-4762" y="1049"/>
                  </a:moveTo>
                  <a:lnTo>
                    <a:pt x="46162" y="1049"/>
                  </a:lnTo>
                </a:path>
              </a:pathLst>
            </a:custGeom>
            <a:ln w="116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36489" y="4093366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3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77864" y="35928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277864" y="35928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4108537" y="3831409"/>
            <a:ext cx="1511935" cy="522605"/>
          </a:xfrm>
          <a:prstGeom prst="rect">
            <a:avLst/>
          </a:prstGeom>
        </p:spPr>
        <p:txBody>
          <a:bodyPr vert="vert" wrap="square" lIns="0" tIns="4445" rIns="0" bIns="0" rtlCol="0">
            <a:spAutoFit/>
          </a:bodyPr>
          <a:lstStyle/>
          <a:p>
            <a:pPr marL="92710" marR="88265" indent="9525" algn="ctr">
              <a:lnSpc>
                <a:spcPts val="930"/>
              </a:lnSpc>
              <a:spcBef>
                <a:spcPts val="35"/>
              </a:spcBef>
            </a:pPr>
            <a:r>
              <a:rPr sz="700" spc="-5" dirty="0">
                <a:solidFill>
                  <a:srgbClr val="FF0000"/>
                </a:solidFill>
                <a:latin typeface="Arial"/>
                <a:cs typeface="Arial"/>
              </a:rPr>
              <a:t>Softmax  </a:t>
            </a:r>
            <a:r>
              <a:rPr sz="700" spc="-35" dirty="0">
                <a:solidFill>
                  <a:srgbClr val="38751C"/>
                </a:solidFill>
                <a:latin typeface="Arial"/>
                <a:cs typeface="Arial"/>
              </a:rPr>
              <a:t>FC</a:t>
            </a:r>
            <a:r>
              <a:rPr sz="700" spc="-9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1000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40"/>
              </a:spcBef>
            </a:pPr>
            <a:r>
              <a:rPr sz="700" spc="-25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6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4445" algn="ctr">
              <a:lnSpc>
                <a:spcPct val="100000"/>
              </a:lnSpc>
              <a:spcBef>
                <a:spcPts val="640"/>
              </a:spcBef>
            </a:pPr>
            <a:r>
              <a:rPr sz="1000" spc="-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846068" y="3208431"/>
            <a:ext cx="3726815" cy="123189"/>
            <a:chOff x="1846068" y="3208431"/>
            <a:chExt cx="3726815" cy="123189"/>
          </a:xfrm>
        </p:grpSpPr>
        <p:sp>
          <p:nvSpPr>
            <p:cNvPr id="122" name="object 122"/>
            <p:cNvSpPr/>
            <p:nvPr/>
          </p:nvSpPr>
          <p:spPr>
            <a:xfrm>
              <a:off x="1990033" y="3269918"/>
              <a:ext cx="3583304" cy="0"/>
            </a:xfrm>
            <a:custGeom>
              <a:avLst/>
              <a:gdLst/>
              <a:ahLst/>
              <a:cxnLst/>
              <a:rect l="l" t="t" r="r" b="b"/>
              <a:pathLst>
                <a:path w="3583304">
                  <a:moveTo>
                    <a:pt x="3582730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846068" y="3208431"/>
              <a:ext cx="158252" cy="122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159324" y="3769977"/>
            <a:ext cx="1454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Similar to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ResNet!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6" name="object 12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27" name="object 12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61A73DF0-EE1C-44A6-BD5F-C5E8F085987C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28" name="object 12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951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 (LSTM): </a:t>
            </a:r>
            <a:r>
              <a:rPr spc="-5" dirty="0"/>
              <a:t>Gradient</a:t>
            </a:r>
            <a:r>
              <a:rPr spc="-85" dirty="0"/>
              <a:t> </a:t>
            </a:r>
            <a:r>
              <a:rPr spc="-5" dirty="0"/>
              <a:t>Flow</a:t>
            </a:r>
          </a:p>
        </p:txBody>
      </p:sp>
      <p:sp>
        <p:nvSpPr>
          <p:cNvPr id="4" name="object 4"/>
          <p:cNvSpPr/>
          <p:nvPr/>
        </p:nvSpPr>
        <p:spPr>
          <a:xfrm>
            <a:off x="3173520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7789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45014" y="1567401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3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6061" y="1329237"/>
            <a:ext cx="8282305" cy="123189"/>
            <a:chOff x="346061" y="1329237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2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33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061" y="1329237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258" y="393444"/>
            <a:ext cx="6991984" cy="15652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545"/>
              </a:spcBef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  <a:p>
            <a:pPr marL="2290445">
              <a:lnSpc>
                <a:spcPct val="100000"/>
              </a:lnSpc>
              <a:spcBef>
                <a:spcPts val="745"/>
              </a:spcBef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Uninterrupted gradient</a:t>
            </a:r>
            <a:r>
              <a:rPr sz="30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flow!</a:t>
            </a:r>
            <a:endParaRPr sz="3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90"/>
              </a:spcBef>
              <a:tabLst>
                <a:tab pos="2940685" algn="l"/>
                <a:tab pos="5798185" algn="l"/>
              </a:tabLst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0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1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2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3121" y="3356155"/>
            <a:ext cx="3761104" cy="1250315"/>
            <a:chOff x="1843121" y="3356155"/>
            <a:chExt cx="3761104" cy="1250315"/>
          </a:xfrm>
        </p:grpSpPr>
        <p:sp>
          <p:nvSpPr>
            <p:cNvPr id="12" name="object 12"/>
            <p:cNvSpPr/>
            <p:nvPr/>
          </p:nvSpPr>
          <p:spPr>
            <a:xfrm>
              <a:off x="1852646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2646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13438" y="35953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13438" y="35953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2805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92805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70565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70565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95514" y="35902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95514" y="35902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8148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88148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78922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78922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59622" y="409244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05445" y="40691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0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0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8848" y="4069141"/>
              <a:ext cx="110489" cy="46990"/>
            </a:xfrm>
            <a:custGeom>
              <a:avLst/>
              <a:gdLst/>
              <a:ahLst/>
              <a:cxnLst/>
              <a:rect l="l" t="t" r="r" b="b"/>
              <a:pathLst>
                <a:path w="110489" h="46989">
                  <a:moveTo>
                    <a:pt x="55047" y="0"/>
                  </a:moveTo>
                  <a:lnTo>
                    <a:pt x="62229" y="1838"/>
                  </a:lnTo>
                  <a:lnTo>
                    <a:pt x="68093" y="6853"/>
                  </a:lnTo>
                  <a:lnTo>
                    <a:pt x="72047" y="14290"/>
                  </a:lnTo>
                  <a:lnTo>
                    <a:pt x="73497" y="23399"/>
                  </a:lnTo>
                  <a:lnTo>
                    <a:pt x="72047" y="32508"/>
                  </a:lnTo>
                  <a:lnTo>
                    <a:pt x="68093" y="39946"/>
                  </a:lnTo>
                  <a:lnTo>
                    <a:pt x="62229" y="44961"/>
                  </a:lnTo>
                  <a:lnTo>
                    <a:pt x="55047" y="46799"/>
                  </a:lnTo>
                  <a:lnTo>
                    <a:pt x="47865" y="44961"/>
                  </a:lnTo>
                  <a:lnTo>
                    <a:pt x="42001" y="39946"/>
                  </a:lnTo>
                  <a:lnTo>
                    <a:pt x="38047" y="32508"/>
                  </a:lnTo>
                  <a:lnTo>
                    <a:pt x="36597" y="23399"/>
                  </a:lnTo>
                  <a:lnTo>
                    <a:pt x="38047" y="14290"/>
                  </a:lnTo>
                  <a:lnTo>
                    <a:pt x="42001" y="6853"/>
                  </a:lnTo>
                  <a:lnTo>
                    <a:pt x="47865" y="1838"/>
                  </a:lnTo>
                  <a:lnTo>
                    <a:pt x="55047" y="0"/>
                  </a:lnTo>
                  <a:close/>
                </a:path>
                <a:path w="110489" h="46989">
                  <a:moveTo>
                    <a:pt x="0" y="23299"/>
                  </a:moveTo>
                  <a:lnTo>
                    <a:pt x="36599" y="23299"/>
                  </a:lnTo>
                </a:path>
                <a:path w="110489" h="46989">
                  <a:moveTo>
                    <a:pt x="73497" y="23399"/>
                  </a:moveTo>
                  <a:lnTo>
                    <a:pt x="110097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04619" y="40691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23960" y="3395668"/>
              <a:ext cx="318135" cy="721360"/>
            </a:xfrm>
            <a:custGeom>
              <a:avLst/>
              <a:gdLst/>
              <a:ahLst/>
              <a:cxnLst/>
              <a:rect l="l" t="t" r="r" b="b"/>
              <a:pathLst>
                <a:path w="318135" h="721360">
                  <a:moveTo>
                    <a:pt x="299109" y="673448"/>
                  </a:moveTo>
                  <a:lnTo>
                    <a:pt x="306284" y="675287"/>
                  </a:lnTo>
                  <a:lnTo>
                    <a:pt x="312149" y="680301"/>
                  </a:lnTo>
                  <a:lnTo>
                    <a:pt x="316107" y="687739"/>
                  </a:lnTo>
                  <a:lnTo>
                    <a:pt x="317559" y="696848"/>
                  </a:lnTo>
                  <a:lnTo>
                    <a:pt x="316107" y="705957"/>
                  </a:lnTo>
                  <a:lnTo>
                    <a:pt x="312149" y="713395"/>
                  </a:lnTo>
                  <a:lnTo>
                    <a:pt x="306284" y="718409"/>
                  </a:lnTo>
                  <a:lnTo>
                    <a:pt x="299109" y="720248"/>
                  </a:lnTo>
                  <a:lnTo>
                    <a:pt x="291923" y="718409"/>
                  </a:lnTo>
                  <a:lnTo>
                    <a:pt x="286059" y="713395"/>
                  </a:lnTo>
                  <a:lnTo>
                    <a:pt x="282107" y="705957"/>
                  </a:lnTo>
                  <a:lnTo>
                    <a:pt x="280659" y="696848"/>
                  </a:lnTo>
                  <a:lnTo>
                    <a:pt x="282107" y="687739"/>
                  </a:lnTo>
                  <a:lnTo>
                    <a:pt x="286059" y="680301"/>
                  </a:lnTo>
                  <a:lnTo>
                    <a:pt x="291923" y="675287"/>
                  </a:lnTo>
                  <a:lnTo>
                    <a:pt x="299109" y="673448"/>
                  </a:lnTo>
                  <a:close/>
                </a:path>
                <a:path w="318135" h="721360">
                  <a:moveTo>
                    <a:pt x="249544" y="696773"/>
                  </a:moveTo>
                  <a:lnTo>
                    <a:pt x="280734" y="696773"/>
                  </a:lnTo>
                </a:path>
                <a:path w="318135" h="721360">
                  <a:moveTo>
                    <a:pt x="299109" y="720248"/>
                  </a:moveTo>
                  <a:lnTo>
                    <a:pt x="298251" y="652812"/>
                  </a:lnTo>
                  <a:lnTo>
                    <a:pt x="295749" y="585902"/>
                  </a:lnTo>
                  <a:lnTo>
                    <a:pt x="291714" y="520046"/>
                  </a:lnTo>
                  <a:lnTo>
                    <a:pt x="286255" y="455771"/>
                  </a:lnTo>
                  <a:lnTo>
                    <a:pt x="279482" y="393607"/>
                  </a:lnTo>
                  <a:lnTo>
                    <a:pt x="271503" y="334079"/>
                  </a:lnTo>
                  <a:lnTo>
                    <a:pt x="262429" y="277718"/>
                  </a:lnTo>
                  <a:lnTo>
                    <a:pt x="252370" y="225049"/>
                  </a:lnTo>
                  <a:lnTo>
                    <a:pt x="241434" y="176602"/>
                  </a:lnTo>
                  <a:lnTo>
                    <a:pt x="229731" y="132903"/>
                  </a:lnTo>
                  <a:lnTo>
                    <a:pt x="217371" y="94481"/>
                  </a:lnTo>
                  <a:lnTo>
                    <a:pt x="191118" y="35580"/>
                  </a:lnTo>
                  <a:lnTo>
                    <a:pt x="163551" y="4119"/>
                  </a:lnTo>
                  <a:lnTo>
                    <a:pt x="149549" y="0"/>
                  </a:lnTo>
                  <a:lnTo>
                    <a:pt x="135547" y="4148"/>
                  </a:lnTo>
                  <a:lnTo>
                    <a:pt x="107981" y="35665"/>
                  </a:lnTo>
                  <a:lnTo>
                    <a:pt x="81730" y="94627"/>
                  </a:lnTo>
                  <a:lnTo>
                    <a:pt x="69371" y="133080"/>
                  </a:lnTo>
                  <a:lnTo>
                    <a:pt x="57669" y="176811"/>
                  </a:lnTo>
                  <a:lnTo>
                    <a:pt x="46734" y="225293"/>
                  </a:lnTo>
                  <a:lnTo>
                    <a:pt x="36675" y="277997"/>
                  </a:lnTo>
                  <a:lnTo>
                    <a:pt x="27602" y="334397"/>
                  </a:lnTo>
                  <a:lnTo>
                    <a:pt x="19624" y="393965"/>
                  </a:lnTo>
                  <a:lnTo>
                    <a:pt x="12851" y="456172"/>
                  </a:lnTo>
                  <a:lnTo>
                    <a:pt x="7393" y="520492"/>
                  </a:lnTo>
                  <a:lnTo>
                    <a:pt x="3359" y="586396"/>
                  </a:lnTo>
                  <a:lnTo>
                    <a:pt x="858" y="653357"/>
                  </a:lnTo>
                  <a:lnTo>
                    <a:pt x="0" y="7208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891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891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55944" y="40903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1519" y="4090416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5" h="2539">
                  <a:moveTo>
                    <a:pt x="-4762" y="1049"/>
                  </a:moveTo>
                  <a:lnTo>
                    <a:pt x="38362" y="1049"/>
                  </a:lnTo>
                </a:path>
              </a:pathLst>
            </a:custGeom>
            <a:ln w="116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05219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05219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69844" y="4090366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60" h="635">
                  <a:moveTo>
                    <a:pt x="-4762" y="299"/>
                  </a:moveTo>
                  <a:lnTo>
                    <a:pt x="401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23069" y="3360918"/>
              <a:ext cx="319405" cy="755015"/>
            </a:xfrm>
            <a:custGeom>
              <a:avLst/>
              <a:gdLst/>
              <a:ahLst/>
              <a:cxnLst/>
              <a:rect l="l" t="t" r="r" b="b"/>
              <a:pathLst>
                <a:path w="319405" h="755014">
                  <a:moveTo>
                    <a:pt x="319049" y="729998"/>
                  </a:moveTo>
                  <a:lnTo>
                    <a:pt x="319049" y="729998"/>
                  </a:lnTo>
                </a:path>
                <a:path w="319405" h="755014">
                  <a:moveTo>
                    <a:pt x="0" y="754998"/>
                  </a:moveTo>
                  <a:lnTo>
                    <a:pt x="862" y="684311"/>
                  </a:lnTo>
                  <a:lnTo>
                    <a:pt x="3375" y="614180"/>
                  </a:lnTo>
                  <a:lnTo>
                    <a:pt x="7430" y="545158"/>
                  </a:lnTo>
                  <a:lnTo>
                    <a:pt x="12916" y="477797"/>
                  </a:lnTo>
                  <a:lnTo>
                    <a:pt x="19723" y="412648"/>
                  </a:lnTo>
                  <a:lnTo>
                    <a:pt x="27740" y="350265"/>
                  </a:lnTo>
                  <a:lnTo>
                    <a:pt x="36859" y="291199"/>
                  </a:lnTo>
                  <a:lnTo>
                    <a:pt x="46968" y="236002"/>
                  </a:lnTo>
                  <a:lnTo>
                    <a:pt x="57958" y="185227"/>
                  </a:lnTo>
                  <a:lnTo>
                    <a:pt x="69719" y="139427"/>
                  </a:lnTo>
                  <a:lnTo>
                    <a:pt x="82140" y="99152"/>
                  </a:lnTo>
                  <a:lnTo>
                    <a:pt x="108523" y="37390"/>
                  </a:lnTo>
                  <a:lnTo>
                    <a:pt x="136227" y="4360"/>
                  </a:lnTo>
                  <a:lnTo>
                    <a:pt x="150299" y="0"/>
                  </a:lnTo>
                  <a:lnTo>
                    <a:pt x="164371" y="4294"/>
                  </a:lnTo>
                  <a:lnTo>
                    <a:pt x="192076" y="37186"/>
                  </a:lnTo>
                  <a:lnTo>
                    <a:pt x="218459" y="98800"/>
                  </a:lnTo>
                  <a:lnTo>
                    <a:pt x="230880" y="138996"/>
                  </a:lnTo>
                  <a:lnTo>
                    <a:pt x="242640" y="184714"/>
                  </a:lnTo>
                  <a:lnTo>
                    <a:pt x="253630" y="235402"/>
                  </a:lnTo>
                  <a:lnTo>
                    <a:pt x="263740" y="290507"/>
                  </a:lnTo>
                  <a:lnTo>
                    <a:pt x="272858" y="349477"/>
                  </a:lnTo>
                  <a:lnTo>
                    <a:pt x="280876" y="411758"/>
                  </a:lnTo>
                  <a:lnTo>
                    <a:pt x="287683" y="476798"/>
                  </a:lnTo>
                  <a:lnTo>
                    <a:pt x="293168" y="544045"/>
                  </a:lnTo>
                  <a:lnTo>
                    <a:pt x="297223" y="612946"/>
                  </a:lnTo>
                  <a:lnTo>
                    <a:pt x="299737" y="682948"/>
                  </a:lnTo>
                  <a:lnTo>
                    <a:pt x="300599" y="753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89793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89793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75919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75919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56618" y="40903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42119" y="4090316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89" h="635">
                  <a:moveTo>
                    <a:pt x="-4762" y="299"/>
                  </a:moveTo>
                  <a:lnTo>
                    <a:pt x="386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01718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01718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070493" y="4090366"/>
              <a:ext cx="31750" cy="635"/>
            </a:xfrm>
            <a:custGeom>
              <a:avLst/>
              <a:gdLst/>
              <a:ahLst/>
              <a:cxnLst/>
              <a:rect l="l" t="t" r="r" b="b"/>
              <a:pathLst>
                <a:path w="31750" h="635">
                  <a:moveTo>
                    <a:pt x="-4762" y="299"/>
                  </a:moveTo>
                  <a:lnTo>
                    <a:pt x="359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23669" y="3372493"/>
              <a:ext cx="296545" cy="742950"/>
            </a:xfrm>
            <a:custGeom>
              <a:avLst/>
              <a:gdLst/>
              <a:ahLst/>
              <a:cxnLst/>
              <a:rect l="l" t="t" r="r" b="b"/>
              <a:pathLst>
                <a:path w="296544" h="742950">
                  <a:moveTo>
                    <a:pt x="0" y="741823"/>
                  </a:moveTo>
                  <a:lnTo>
                    <a:pt x="850" y="672365"/>
                  </a:lnTo>
                  <a:lnTo>
                    <a:pt x="3328" y="603449"/>
                  </a:lnTo>
                  <a:lnTo>
                    <a:pt x="7326" y="535619"/>
                  </a:lnTo>
                  <a:lnTo>
                    <a:pt x="12735" y="469419"/>
                  </a:lnTo>
                  <a:lnTo>
                    <a:pt x="19447" y="405392"/>
                  </a:lnTo>
                  <a:lnTo>
                    <a:pt x="27353" y="344082"/>
                  </a:lnTo>
                  <a:lnTo>
                    <a:pt x="36344" y="286032"/>
                  </a:lnTo>
                  <a:lnTo>
                    <a:pt x="46312" y="231787"/>
                  </a:lnTo>
                  <a:lnTo>
                    <a:pt x="57148" y="181889"/>
                  </a:lnTo>
                  <a:lnTo>
                    <a:pt x="68744" y="136882"/>
                  </a:lnTo>
                  <a:lnTo>
                    <a:pt x="80992" y="97310"/>
                  </a:lnTo>
                  <a:lnTo>
                    <a:pt x="107006" y="36645"/>
                  </a:lnTo>
                  <a:lnTo>
                    <a:pt x="134324" y="4243"/>
                  </a:lnTo>
                  <a:lnTo>
                    <a:pt x="148199" y="0"/>
                  </a:lnTo>
                  <a:lnTo>
                    <a:pt x="162075" y="4271"/>
                  </a:lnTo>
                  <a:lnTo>
                    <a:pt x="189392" y="36731"/>
                  </a:lnTo>
                  <a:lnTo>
                    <a:pt x="215406" y="97455"/>
                  </a:lnTo>
                  <a:lnTo>
                    <a:pt x="227654" y="137059"/>
                  </a:lnTo>
                  <a:lnTo>
                    <a:pt x="239250" y="182098"/>
                  </a:lnTo>
                  <a:lnTo>
                    <a:pt x="250086" y="232030"/>
                  </a:lnTo>
                  <a:lnTo>
                    <a:pt x="260055" y="286312"/>
                  </a:lnTo>
                  <a:lnTo>
                    <a:pt x="269046" y="344400"/>
                  </a:lnTo>
                  <a:lnTo>
                    <a:pt x="276951" y="405750"/>
                  </a:lnTo>
                  <a:lnTo>
                    <a:pt x="283663" y="469820"/>
                  </a:lnTo>
                  <a:lnTo>
                    <a:pt x="289072" y="536065"/>
                  </a:lnTo>
                  <a:lnTo>
                    <a:pt x="293070" y="603943"/>
                  </a:lnTo>
                  <a:lnTo>
                    <a:pt x="295549" y="672910"/>
                  </a:lnTo>
                  <a:lnTo>
                    <a:pt x="296399" y="74242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89293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289293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75418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75418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256118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38618" y="4090916"/>
              <a:ext cx="37465" cy="635"/>
            </a:xfrm>
            <a:custGeom>
              <a:avLst/>
              <a:gdLst/>
              <a:ahLst/>
              <a:cxnLst/>
              <a:rect l="l" t="t" r="r" b="b"/>
              <a:pathLst>
                <a:path w="37464" h="635">
                  <a:moveTo>
                    <a:pt x="-4762" y="299"/>
                  </a:moveTo>
                  <a:lnTo>
                    <a:pt x="416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01093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01093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69993" y="4091391"/>
              <a:ext cx="31750" cy="635"/>
            </a:xfrm>
            <a:custGeom>
              <a:avLst/>
              <a:gdLst/>
              <a:ahLst/>
              <a:cxnLst/>
              <a:rect l="l" t="t" r="r" b="b"/>
              <a:pathLst>
                <a:path w="31750" h="635">
                  <a:moveTo>
                    <a:pt x="-4762" y="149"/>
                  </a:moveTo>
                  <a:lnTo>
                    <a:pt x="359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20143" y="3372493"/>
              <a:ext cx="299720" cy="742950"/>
            </a:xfrm>
            <a:custGeom>
              <a:avLst/>
              <a:gdLst/>
              <a:ahLst/>
              <a:cxnLst/>
              <a:rect l="l" t="t" r="r" b="b"/>
              <a:pathLst>
                <a:path w="299720" h="742950">
                  <a:moveTo>
                    <a:pt x="299399" y="742623"/>
                  </a:moveTo>
                  <a:lnTo>
                    <a:pt x="298540" y="673096"/>
                  </a:lnTo>
                  <a:lnTo>
                    <a:pt x="296037" y="604115"/>
                  </a:lnTo>
                  <a:lnTo>
                    <a:pt x="291998" y="536223"/>
                  </a:lnTo>
                  <a:lnTo>
                    <a:pt x="286534" y="469964"/>
                  </a:lnTo>
                  <a:lnTo>
                    <a:pt x="279754" y="405880"/>
                  </a:lnTo>
                  <a:lnTo>
                    <a:pt x="271769" y="344517"/>
                  </a:lnTo>
                  <a:lnTo>
                    <a:pt x="262687" y="286416"/>
                  </a:lnTo>
                  <a:lnTo>
                    <a:pt x="252618" y="232121"/>
                  </a:lnTo>
                  <a:lnTo>
                    <a:pt x="241672" y="182176"/>
                  </a:lnTo>
                  <a:lnTo>
                    <a:pt x="229958" y="137124"/>
                  </a:lnTo>
                  <a:lnTo>
                    <a:pt x="217587" y="97509"/>
                  </a:lnTo>
                  <a:lnTo>
                    <a:pt x="191309" y="36761"/>
                  </a:lnTo>
                  <a:lnTo>
                    <a:pt x="163715" y="4281"/>
                  </a:lnTo>
                  <a:lnTo>
                    <a:pt x="149699" y="0"/>
                  </a:lnTo>
                  <a:lnTo>
                    <a:pt x="135683" y="4235"/>
                  </a:lnTo>
                  <a:lnTo>
                    <a:pt x="108090" y="36624"/>
                  </a:lnTo>
                  <a:lnTo>
                    <a:pt x="81812" y="97280"/>
                  </a:lnTo>
                  <a:lnTo>
                    <a:pt x="69440" y="136848"/>
                  </a:lnTo>
                  <a:lnTo>
                    <a:pt x="57727" y="181851"/>
                  </a:lnTo>
                  <a:lnTo>
                    <a:pt x="46781" y="231746"/>
                  </a:lnTo>
                  <a:lnTo>
                    <a:pt x="36712" y="285988"/>
                  </a:lnTo>
                  <a:lnTo>
                    <a:pt x="27630" y="344033"/>
                  </a:lnTo>
                  <a:lnTo>
                    <a:pt x="19644" y="405338"/>
                  </a:lnTo>
                  <a:lnTo>
                    <a:pt x="12864" y="469359"/>
                  </a:lnTo>
                  <a:lnTo>
                    <a:pt x="7400" y="535552"/>
                  </a:lnTo>
                  <a:lnTo>
                    <a:pt x="3362" y="603373"/>
                  </a:lnTo>
                  <a:lnTo>
                    <a:pt x="858" y="672278"/>
                  </a:lnTo>
                  <a:lnTo>
                    <a:pt x="0" y="74172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85617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85617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7174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7174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52442" y="408931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37993" y="4089316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4" h="2539">
                  <a:moveTo>
                    <a:pt x="-4762" y="1199"/>
                  </a:moveTo>
                  <a:lnTo>
                    <a:pt x="38362" y="1199"/>
                  </a:lnTo>
                </a:path>
              </a:pathLst>
            </a:custGeom>
            <a:ln w="119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701717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701717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66317" y="4089316"/>
              <a:ext cx="35560" cy="1270"/>
            </a:xfrm>
            <a:custGeom>
              <a:avLst/>
              <a:gdLst/>
              <a:ahLst/>
              <a:cxnLst/>
              <a:rect l="l" t="t" r="r" b="b"/>
              <a:pathLst>
                <a:path w="35560" h="1270">
                  <a:moveTo>
                    <a:pt x="-4762" y="449"/>
                  </a:moveTo>
                  <a:lnTo>
                    <a:pt x="401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19543" y="3407268"/>
              <a:ext cx="319405" cy="708025"/>
            </a:xfrm>
            <a:custGeom>
              <a:avLst/>
              <a:gdLst/>
              <a:ahLst/>
              <a:cxnLst/>
              <a:rect l="l" t="t" r="r" b="b"/>
              <a:pathLst>
                <a:path w="319404" h="708025">
                  <a:moveTo>
                    <a:pt x="319074" y="682823"/>
                  </a:moveTo>
                  <a:lnTo>
                    <a:pt x="319074" y="682823"/>
                  </a:lnTo>
                </a:path>
                <a:path w="319404" h="708025">
                  <a:moveTo>
                    <a:pt x="0" y="707848"/>
                  </a:moveTo>
                  <a:lnTo>
                    <a:pt x="862" y="641576"/>
                  </a:lnTo>
                  <a:lnTo>
                    <a:pt x="3375" y="575825"/>
                  </a:lnTo>
                  <a:lnTo>
                    <a:pt x="7430" y="511114"/>
                  </a:lnTo>
                  <a:lnTo>
                    <a:pt x="12916" y="447960"/>
                  </a:lnTo>
                  <a:lnTo>
                    <a:pt x="19723" y="386880"/>
                  </a:lnTo>
                  <a:lnTo>
                    <a:pt x="27740" y="328393"/>
                  </a:lnTo>
                  <a:lnTo>
                    <a:pt x="36859" y="273017"/>
                  </a:lnTo>
                  <a:lnTo>
                    <a:pt x="46968" y="221268"/>
                  </a:lnTo>
                  <a:lnTo>
                    <a:pt x="57958" y="173664"/>
                  </a:lnTo>
                  <a:lnTo>
                    <a:pt x="69719" y="130724"/>
                  </a:lnTo>
                  <a:lnTo>
                    <a:pt x="82140" y="92965"/>
                  </a:lnTo>
                  <a:lnTo>
                    <a:pt x="108523" y="35059"/>
                  </a:lnTo>
                  <a:lnTo>
                    <a:pt x="136227" y="4089"/>
                  </a:lnTo>
                  <a:lnTo>
                    <a:pt x="150299" y="0"/>
                  </a:lnTo>
                  <a:lnTo>
                    <a:pt x="164371" y="4023"/>
                  </a:lnTo>
                  <a:lnTo>
                    <a:pt x="192076" y="34855"/>
                  </a:lnTo>
                  <a:lnTo>
                    <a:pt x="218459" y="92613"/>
                  </a:lnTo>
                  <a:lnTo>
                    <a:pt x="230880" y="130294"/>
                  </a:lnTo>
                  <a:lnTo>
                    <a:pt x="242640" y="173151"/>
                  </a:lnTo>
                  <a:lnTo>
                    <a:pt x="253630" y="220668"/>
                  </a:lnTo>
                  <a:lnTo>
                    <a:pt x="263740" y="272325"/>
                  </a:lnTo>
                  <a:lnTo>
                    <a:pt x="272858" y="327605"/>
                  </a:lnTo>
                  <a:lnTo>
                    <a:pt x="280876" y="385990"/>
                  </a:lnTo>
                  <a:lnTo>
                    <a:pt x="287683" y="446961"/>
                  </a:lnTo>
                  <a:lnTo>
                    <a:pt x="293168" y="510001"/>
                  </a:lnTo>
                  <a:lnTo>
                    <a:pt x="297223" y="574590"/>
                  </a:lnTo>
                  <a:lnTo>
                    <a:pt x="299737" y="640212"/>
                  </a:lnTo>
                  <a:lnTo>
                    <a:pt x="300599" y="7063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8862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862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723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723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821812" y="3742516"/>
            <a:ext cx="2171700" cy="697865"/>
          </a:xfrm>
          <a:prstGeom prst="rect">
            <a:avLst/>
          </a:prstGeom>
        </p:spPr>
        <p:txBody>
          <a:bodyPr vert="vert" wrap="square" lIns="0" tIns="101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 </a:t>
            </a:r>
            <a:r>
              <a:rPr sz="700" spc="35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700" spc="-5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9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665"/>
              </a:spcBef>
            </a:pPr>
            <a:r>
              <a:rPr sz="700" spc="-25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  <a:p>
            <a:pPr marL="36195" marR="30480" algn="ctr">
              <a:lnSpc>
                <a:spcPts val="930"/>
              </a:lnSpc>
              <a:spcBef>
                <a:spcPts val="40"/>
              </a:spcBef>
            </a:pPr>
            <a:r>
              <a:rPr sz="700" spc="-10" dirty="0">
                <a:solidFill>
                  <a:srgbClr val="FF9900"/>
                </a:solidFill>
                <a:latin typeface="Arial"/>
                <a:cs typeface="Arial"/>
              </a:rPr>
              <a:t>7x7 </a:t>
            </a:r>
            <a:r>
              <a:rPr sz="700" spc="-15" dirty="0">
                <a:solidFill>
                  <a:srgbClr val="FF9900"/>
                </a:solidFill>
                <a:latin typeface="Arial"/>
                <a:cs typeface="Arial"/>
              </a:rPr>
              <a:t>conv, </a:t>
            </a:r>
            <a:r>
              <a:rPr sz="700" spc="-5" dirty="0">
                <a:solidFill>
                  <a:srgbClr val="FF9900"/>
                </a:solidFill>
                <a:latin typeface="Arial"/>
                <a:cs typeface="Arial"/>
              </a:rPr>
              <a:t>64 </a:t>
            </a:r>
            <a:r>
              <a:rPr sz="700" spc="35" dirty="0">
                <a:solidFill>
                  <a:srgbClr val="FF9900"/>
                </a:solidFill>
                <a:latin typeface="Arial"/>
                <a:cs typeface="Arial"/>
              </a:rPr>
              <a:t>/</a:t>
            </a:r>
            <a:r>
              <a:rPr sz="700" spc="-6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9900"/>
                </a:solidFill>
                <a:latin typeface="Arial"/>
                <a:cs typeface="Arial"/>
              </a:rPr>
              <a:t>2  </a:t>
            </a:r>
            <a:r>
              <a:rPr sz="700" spc="-15" dirty="0">
                <a:solidFill>
                  <a:srgbClr val="424242"/>
                </a:solidFill>
                <a:latin typeface="Arial"/>
                <a:cs typeface="Arial"/>
              </a:rPr>
              <a:t>Input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715404" y="3376130"/>
            <a:ext cx="1652905" cy="1228090"/>
            <a:chOff x="3715404" y="3376130"/>
            <a:chExt cx="1652905" cy="1228090"/>
          </a:xfrm>
        </p:grpSpPr>
        <p:sp>
          <p:nvSpPr>
            <p:cNvPr id="77" name="object 77"/>
            <p:cNvSpPr/>
            <p:nvPr/>
          </p:nvSpPr>
          <p:spPr>
            <a:xfrm>
              <a:off x="3853092" y="408931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738617" y="4089191"/>
              <a:ext cx="34290" cy="1270"/>
            </a:xfrm>
            <a:custGeom>
              <a:avLst/>
              <a:gdLst/>
              <a:ahLst/>
              <a:cxnLst/>
              <a:rect l="l" t="t" r="r" b="b"/>
              <a:pathLst>
                <a:path w="34289" h="1270">
                  <a:moveTo>
                    <a:pt x="-4762" y="449"/>
                  </a:moveTo>
                  <a:lnTo>
                    <a:pt x="386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998192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998191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966991" y="4089316"/>
              <a:ext cx="31750" cy="1270"/>
            </a:xfrm>
            <a:custGeom>
              <a:avLst/>
              <a:gdLst/>
              <a:ahLst/>
              <a:cxnLst/>
              <a:rect l="l" t="t" r="r" b="b"/>
              <a:pathLst>
                <a:path w="31750" h="1270">
                  <a:moveTo>
                    <a:pt x="-4762" y="449"/>
                  </a:moveTo>
                  <a:lnTo>
                    <a:pt x="359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720167" y="3415668"/>
              <a:ext cx="356870" cy="698500"/>
            </a:xfrm>
            <a:custGeom>
              <a:avLst/>
              <a:gdLst/>
              <a:ahLst/>
              <a:cxnLst/>
              <a:rect l="l" t="t" r="r" b="b"/>
              <a:pathLst>
                <a:path w="356870" h="698500">
                  <a:moveTo>
                    <a:pt x="0" y="697823"/>
                  </a:moveTo>
                  <a:lnTo>
                    <a:pt x="966" y="628145"/>
                  </a:lnTo>
                  <a:lnTo>
                    <a:pt x="3776" y="559086"/>
                  </a:lnTo>
                  <a:lnTo>
                    <a:pt x="8299" y="491265"/>
                  </a:lnTo>
                  <a:lnTo>
                    <a:pt x="14402" y="425304"/>
                  </a:lnTo>
                  <a:lnTo>
                    <a:pt x="21955" y="361823"/>
                  </a:lnTo>
                  <a:lnTo>
                    <a:pt x="30825" y="301443"/>
                  </a:lnTo>
                  <a:lnTo>
                    <a:pt x="40881" y="244785"/>
                  </a:lnTo>
                  <a:lnTo>
                    <a:pt x="51990" y="192470"/>
                  </a:lnTo>
                  <a:lnTo>
                    <a:pt x="64022" y="145118"/>
                  </a:lnTo>
                  <a:lnTo>
                    <a:pt x="76844" y="103350"/>
                  </a:lnTo>
                  <a:lnTo>
                    <a:pt x="104332" y="39050"/>
                  </a:lnTo>
                  <a:lnTo>
                    <a:pt x="133401" y="4535"/>
                  </a:lnTo>
                  <a:lnTo>
                    <a:pt x="148199" y="0"/>
                  </a:lnTo>
                  <a:lnTo>
                    <a:pt x="162997" y="4565"/>
                  </a:lnTo>
                  <a:lnTo>
                    <a:pt x="192066" y="39141"/>
                  </a:lnTo>
                  <a:lnTo>
                    <a:pt x="219555" y="103506"/>
                  </a:lnTo>
                  <a:lnTo>
                    <a:pt x="232377" y="145308"/>
                  </a:lnTo>
                  <a:lnTo>
                    <a:pt x="244408" y="192695"/>
                  </a:lnTo>
                  <a:lnTo>
                    <a:pt x="255518" y="245048"/>
                  </a:lnTo>
                  <a:lnTo>
                    <a:pt x="265573" y="301745"/>
                  </a:lnTo>
                  <a:lnTo>
                    <a:pt x="274443" y="362167"/>
                  </a:lnTo>
                  <a:lnTo>
                    <a:pt x="281996" y="425693"/>
                  </a:lnTo>
                  <a:lnTo>
                    <a:pt x="288100" y="491702"/>
                  </a:lnTo>
                  <a:lnTo>
                    <a:pt x="292623" y="559573"/>
                  </a:lnTo>
                  <a:lnTo>
                    <a:pt x="295433" y="628687"/>
                  </a:lnTo>
                  <a:lnTo>
                    <a:pt x="296399" y="698423"/>
                  </a:lnTo>
                </a:path>
                <a:path w="356870" h="698500">
                  <a:moveTo>
                    <a:pt x="311624" y="676073"/>
                  </a:moveTo>
                  <a:lnTo>
                    <a:pt x="356774" y="6761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076916" y="40761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74" y="0"/>
                  </a:lnTo>
                  <a:lnTo>
                    <a:pt x="43249" y="15849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076916" y="40761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49" y="15849"/>
                  </a:lnTo>
                  <a:lnTo>
                    <a:pt x="74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180016" y="4092441"/>
              <a:ext cx="56515" cy="635"/>
            </a:xfrm>
            <a:custGeom>
              <a:avLst/>
              <a:gdLst/>
              <a:ahLst/>
              <a:cxnLst/>
              <a:rect l="l" t="t" r="r" b="b"/>
              <a:pathLst>
                <a:path w="56514" h="635">
                  <a:moveTo>
                    <a:pt x="-4762" y="224"/>
                  </a:moveTo>
                  <a:lnTo>
                    <a:pt x="60712" y="224"/>
                  </a:lnTo>
                </a:path>
              </a:pathLst>
            </a:custGeom>
            <a:ln w="99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235841" y="40771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249" y="0"/>
                  </a:lnTo>
                  <a:lnTo>
                    <a:pt x="43349" y="1607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235841" y="40771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349" y="16074"/>
                  </a:lnTo>
                  <a:lnTo>
                    <a:pt x="249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480465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480465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366591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366591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447291" y="40934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293116" y="40699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293116" y="4069941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  <a:path w="73660" h="46989">
                  <a:moveTo>
                    <a:pt x="36899" y="23399"/>
                  </a:moveTo>
                  <a:lnTo>
                    <a:pt x="73499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592265" y="40699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311616" y="3404068"/>
              <a:ext cx="318135" cy="713740"/>
            </a:xfrm>
            <a:custGeom>
              <a:avLst/>
              <a:gdLst/>
              <a:ahLst/>
              <a:cxnLst/>
              <a:rect l="l" t="t" r="r" b="b"/>
              <a:pathLst>
                <a:path w="318135" h="713739">
                  <a:moveTo>
                    <a:pt x="299099" y="665873"/>
                  </a:moveTo>
                  <a:lnTo>
                    <a:pt x="306285" y="667712"/>
                  </a:lnTo>
                  <a:lnTo>
                    <a:pt x="312149" y="672726"/>
                  </a:lnTo>
                  <a:lnTo>
                    <a:pt x="316100" y="680164"/>
                  </a:lnTo>
                  <a:lnTo>
                    <a:pt x="317549" y="689273"/>
                  </a:lnTo>
                  <a:lnTo>
                    <a:pt x="316100" y="698382"/>
                  </a:lnTo>
                  <a:lnTo>
                    <a:pt x="312149" y="705820"/>
                  </a:lnTo>
                  <a:lnTo>
                    <a:pt x="306285" y="710834"/>
                  </a:lnTo>
                  <a:lnTo>
                    <a:pt x="299099" y="712673"/>
                  </a:lnTo>
                  <a:lnTo>
                    <a:pt x="291924" y="710834"/>
                  </a:lnTo>
                  <a:lnTo>
                    <a:pt x="286058" y="705820"/>
                  </a:lnTo>
                  <a:lnTo>
                    <a:pt x="282101" y="698382"/>
                  </a:lnTo>
                  <a:lnTo>
                    <a:pt x="280649" y="689273"/>
                  </a:lnTo>
                  <a:lnTo>
                    <a:pt x="282101" y="680164"/>
                  </a:lnTo>
                  <a:lnTo>
                    <a:pt x="286058" y="672726"/>
                  </a:lnTo>
                  <a:lnTo>
                    <a:pt x="291924" y="667712"/>
                  </a:lnTo>
                  <a:lnTo>
                    <a:pt x="299099" y="665873"/>
                  </a:lnTo>
                  <a:close/>
                </a:path>
                <a:path w="318135" h="713739">
                  <a:moveTo>
                    <a:pt x="249549" y="689398"/>
                  </a:moveTo>
                  <a:lnTo>
                    <a:pt x="280749" y="689398"/>
                  </a:lnTo>
                </a:path>
                <a:path w="318135" h="713739">
                  <a:moveTo>
                    <a:pt x="299099" y="712673"/>
                  </a:moveTo>
                  <a:lnTo>
                    <a:pt x="298241" y="645944"/>
                  </a:lnTo>
                  <a:lnTo>
                    <a:pt x="295740" y="579736"/>
                  </a:lnTo>
                  <a:lnTo>
                    <a:pt x="291705" y="514571"/>
                  </a:lnTo>
                  <a:lnTo>
                    <a:pt x="286247" y="450972"/>
                  </a:lnTo>
                  <a:lnTo>
                    <a:pt x="279474" y="389461"/>
                  </a:lnTo>
                  <a:lnTo>
                    <a:pt x="271496" y="330560"/>
                  </a:lnTo>
                  <a:lnTo>
                    <a:pt x="262423" y="274791"/>
                  </a:lnTo>
                  <a:lnTo>
                    <a:pt x="252365" y="222677"/>
                  </a:lnTo>
                  <a:lnTo>
                    <a:pt x="241430" y="174740"/>
                  </a:lnTo>
                  <a:lnTo>
                    <a:pt x="229728" y="131502"/>
                  </a:lnTo>
                  <a:lnTo>
                    <a:pt x="217369" y="93485"/>
                  </a:lnTo>
                  <a:lnTo>
                    <a:pt x="191117" y="35204"/>
                  </a:lnTo>
                  <a:lnTo>
                    <a:pt x="163551" y="4076"/>
                  </a:lnTo>
                  <a:lnTo>
                    <a:pt x="149549" y="0"/>
                  </a:lnTo>
                  <a:lnTo>
                    <a:pt x="135547" y="4104"/>
                  </a:lnTo>
                  <a:lnTo>
                    <a:pt x="107981" y="35289"/>
                  </a:lnTo>
                  <a:lnTo>
                    <a:pt x="81730" y="93630"/>
                  </a:lnTo>
                  <a:lnTo>
                    <a:pt x="69371" y="131678"/>
                  </a:lnTo>
                  <a:lnTo>
                    <a:pt x="57669" y="174949"/>
                  </a:lnTo>
                  <a:lnTo>
                    <a:pt x="46734" y="222921"/>
                  </a:lnTo>
                  <a:lnTo>
                    <a:pt x="36675" y="275071"/>
                  </a:lnTo>
                  <a:lnTo>
                    <a:pt x="27602" y="330878"/>
                  </a:lnTo>
                  <a:lnTo>
                    <a:pt x="19624" y="389819"/>
                  </a:lnTo>
                  <a:lnTo>
                    <a:pt x="12851" y="451373"/>
                  </a:lnTo>
                  <a:lnTo>
                    <a:pt x="7393" y="515018"/>
                  </a:lnTo>
                  <a:lnTo>
                    <a:pt x="3359" y="580230"/>
                  </a:lnTo>
                  <a:lnTo>
                    <a:pt x="858" y="646490"/>
                  </a:lnTo>
                  <a:lnTo>
                    <a:pt x="0" y="71327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776790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76790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662915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62915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43615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629165" y="4091541"/>
              <a:ext cx="33655" cy="1905"/>
            </a:xfrm>
            <a:custGeom>
              <a:avLst/>
              <a:gdLst/>
              <a:ahLst/>
              <a:cxnLst/>
              <a:rect l="l" t="t" r="r" b="b"/>
              <a:pathLst>
                <a:path w="33654" h="1904">
                  <a:moveTo>
                    <a:pt x="-4762" y="899"/>
                  </a:moveTo>
                  <a:lnTo>
                    <a:pt x="38362" y="899"/>
                  </a:lnTo>
                </a:path>
              </a:pathLst>
            </a:custGeom>
            <a:ln w="113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892890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892890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857490" y="4091391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60" h="635">
                  <a:moveTo>
                    <a:pt x="-4762" y="149"/>
                  </a:moveTo>
                  <a:lnTo>
                    <a:pt x="401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610715" y="3380893"/>
              <a:ext cx="319405" cy="735965"/>
            </a:xfrm>
            <a:custGeom>
              <a:avLst/>
              <a:gdLst/>
              <a:ahLst/>
              <a:cxnLst/>
              <a:rect l="l" t="t" r="r" b="b"/>
              <a:pathLst>
                <a:path w="319404" h="735964">
                  <a:moveTo>
                    <a:pt x="319074" y="710823"/>
                  </a:moveTo>
                  <a:lnTo>
                    <a:pt x="319074" y="710823"/>
                  </a:lnTo>
                </a:path>
                <a:path w="319404" h="735964">
                  <a:moveTo>
                    <a:pt x="0" y="735848"/>
                  </a:moveTo>
                  <a:lnTo>
                    <a:pt x="862" y="666954"/>
                  </a:lnTo>
                  <a:lnTo>
                    <a:pt x="3375" y="598603"/>
                  </a:lnTo>
                  <a:lnTo>
                    <a:pt x="7430" y="531333"/>
                  </a:lnTo>
                  <a:lnTo>
                    <a:pt x="12916" y="465682"/>
                  </a:lnTo>
                  <a:lnTo>
                    <a:pt x="19723" y="402187"/>
                  </a:lnTo>
                  <a:lnTo>
                    <a:pt x="27740" y="341388"/>
                  </a:lnTo>
                  <a:lnTo>
                    <a:pt x="36859" y="283822"/>
                  </a:lnTo>
                  <a:lnTo>
                    <a:pt x="46968" y="230027"/>
                  </a:lnTo>
                  <a:lnTo>
                    <a:pt x="57958" y="180542"/>
                  </a:lnTo>
                  <a:lnTo>
                    <a:pt x="69719" y="135903"/>
                  </a:lnTo>
                  <a:lnTo>
                    <a:pt x="82140" y="96650"/>
                  </a:lnTo>
                  <a:lnTo>
                    <a:pt x="108523" y="36453"/>
                  </a:lnTo>
                  <a:lnTo>
                    <a:pt x="136227" y="4254"/>
                  </a:lnTo>
                  <a:lnTo>
                    <a:pt x="150299" y="0"/>
                  </a:lnTo>
                  <a:lnTo>
                    <a:pt x="164371" y="4180"/>
                  </a:lnTo>
                  <a:lnTo>
                    <a:pt x="192076" y="36230"/>
                  </a:lnTo>
                  <a:lnTo>
                    <a:pt x="218459" y="96276"/>
                  </a:lnTo>
                  <a:lnTo>
                    <a:pt x="230880" y="135451"/>
                  </a:lnTo>
                  <a:lnTo>
                    <a:pt x="242640" y="180008"/>
                  </a:lnTo>
                  <a:lnTo>
                    <a:pt x="253630" y="229408"/>
                  </a:lnTo>
                  <a:lnTo>
                    <a:pt x="263740" y="283114"/>
                  </a:lnTo>
                  <a:lnTo>
                    <a:pt x="272858" y="340587"/>
                  </a:lnTo>
                  <a:lnTo>
                    <a:pt x="280876" y="401287"/>
                  </a:lnTo>
                  <a:lnTo>
                    <a:pt x="287683" y="464676"/>
                  </a:lnTo>
                  <a:lnTo>
                    <a:pt x="293168" y="530216"/>
                  </a:lnTo>
                  <a:lnTo>
                    <a:pt x="297223" y="597367"/>
                  </a:lnTo>
                  <a:lnTo>
                    <a:pt x="299737" y="665590"/>
                  </a:lnTo>
                  <a:lnTo>
                    <a:pt x="300599" y="7343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0774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0774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9635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9635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44264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929790" y="4091416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89" h="635">
                  <a:moveTo>
                    <a:pt x="-4762" y="149"/>
                  </a:moveTo>
                  <a:lnTo>
                    <a:pt x="386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11340" y="3404068"/>
              <a:ext cx="306705" cy="713105"/>
            </a:xfrm>
            <a:custGeom>
              <a:avLst/>
              <a:gdLst/>
              <a:ahLst/>
              <a:cxnLst/>
              <a:rect l="l" t="t" r="r" b="b"/>
              <a:pathLst>
                <a:path w="306704" h="713104">
                  <a:moveTo>
                    <a:pt x="0" y="711048"/>
                  </a:moveTo>
                  <a:lnTo>
                    <a:pt x="879" y="644472"/>
                  </a:lnTo>
                  <a:lnTo>
                    <a:pt x="3443" y="578414"/>
                  </a:lnTo>
                  <a:lnTo>
                    <a:pt x="7578" y="513394"/>
                  </a:lnTo>
                  <a:lnTo>
                    <a:pt x="13174" y="449935"/>
                  </a:lnTo>
                  <a:lnTo>
                    <a:pt x="20116" y="388559"/>
                  </a:lnTo>
                  <a:lnTo>
                    <a:pt x="28294" y="329785"/>
                  </a:lnTo>
                  <a:lnTo>
                    <a:pt x="37595" y="274138"/>
                  </a:lnTo>
                  <a:lnTo>
                    <a:pt x="47906" y="222137"/>
                  </a:lnTo>
                  <a:lnTo>
                    <a:pt x="59115" y="174304"/>
                  </a:lnTo>
                  <a:lnTo>
                    <a:pt x="71110" y="131161"/>
                  </a:lnTo>
                  <a:lnTo>
                    <a:pt x="83779" y="93230"/>
                  </a:lnTo>
                  <a:lnTo>
                    <a:pt x="110689" y="35088"/>
                  </a:lnTo>
                  <a:lnTo>
                    <a:pt x="138946" y="4050"/>
                  </a:lnTo>
                  <a:lnTo>
                    <a:pt x="153299" y="0"/>
                  </a:lnTo>
                  <a:lnTo>
                    <a:pt x="167652" y="4116"/>
                  </a:lnTo>
                  <a:lnTo>
                    <a:pt x="195909" y="35292"/>
                  </a:lnTo>
                  <a:lnTo>
                    <a:pt x="222819" y="93582"/>
                  </a:lnTo>
                  <a:lnTo>
                    <a:pt x="235488" y="131592"/>
                  </a:lnTo>
                  <a:lnTo>
                    <a:pt x="247483" y="174817"/>
                  </a:lnTo>
                  <a:lnTo>
                    <a:pt x="258693" y="222737"/>
                  </a:lnTo>
                  <a:lnTo>
                    <a:pt x="269004" y="274829"/>
                  </a:lnTo>
                  <a:lnTo>
                    <a:pt x="278304" y="330574"/>
                  </a:lnTo>
                  <a:lnTo>
                    <a:pt x="286482" y="389449"/>
                  </a:lnTo>
                  <a:lnTo>
                    <a:pt x="293425" y="450934"/>
                  </a:lnTo>
                  <a:lnTo>
                    <a:pt x="299020" y="514507"/>
                  </a:lnTo>
                  <a:lnTo>
                    <a:pt x="303156" y="579648"/>
                  </a:lnTo>
                  <a:lnTo>
                    <a:pt x="305719" y="645836"/>
                  </a:lnTo>
                  <a:lnTo>
                    <a:pt x="306599" y="7125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199589" y="406996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199589" y="406996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158164" y="4091391"/>
              <a:ext cx="41910" cy="2540"/>
            </a:xfrm>
            <a:custGeom>
              <a:avLst/>
              <a:gdLst/>
              <a:ahLst/>
              <a:cxnLst/>
              <a:rect l="l" t="t" r="r" b="b"/>
              <a:pathLst>
                <a:path w="41910" h="2539">
                  <a:moveTo>
                    <a:pt x="-4762" y="1049"/>
                  </a:moveTo>
                  <a:lnTo>
                    <a:pt x="46162" y="1049"/>
                  </a:lnTo>
                </a:path>
              </a:pathLst>
            </a:custGeom>
            <a:ln w="116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36489" y="4093366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3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77864" y="35928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277864" y="35928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4108537" y="3831409"/>
            <a:ext cx="1511935" cy="522605"/>
          </a:xfrm>
          <a:prstGeom prst="rect">
            <a:avLst/>
          </a:prstGeom>
        </p:spPr>
        <p:txBody>
          <a:bodyPr vert="vert" wrap="square" lIns="0" tIns="4445" rIns="0" bIns="0" rtlCol="0">
            <a:spAutoFit/>
          </a:bodyPr>
          <a:lstStyle/>
          <a:p>
            <a:pPr marL="92710" marR="88265" indent="9525" algn="ctr">
              <a:lnSpc>
                <a:spcPts val="930"/>
              </a:lnSpc>
              <a:spcBef>
                <a:spcPts val="35"/>
              </a:spcBef>
            </a:pPr>
            <a:r>
              <a:rPr sz="700" spc="-5" dirty="0">
                <a:solidFill>
                  <a:srgbClr val="FF0000"/>
                </a:solidFill>
                <a:latin typeface="Arial"/>
                <a:cs typeface="Arial"/>
              </a:rPr>
              <a:t>Softmax  </a:t>
            </a:r>
            <a:r>
              <a:rPr sz="700" spc="-35" dirty="0">
                <a:solidFill>
                  <a:srgbClr val="38751C"/>
                </a:solidFill>
                <a:latin typeface="Arial"/>
                <a:cs typeface="Arial"/>
              </a:rPr>
              <a:t>FC</a:t>
            </a:r>
            <a:r>
              <a:rPr sz="700" spc="-9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1000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40"/>
              </a:spcBef>
            </a:pPr>
            <a:r>
              <a:rPr sz="700" spc="-25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6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4445" algn="ctr">
              <a:lnSpc>
                <a:spcPct val="100000"/>
              </a:lnSpc>
              <a:spcBef>
                <a:spcPts val="640"/>
              </a:spcBef>
            </a:pPr>
            <a:r>
              <a:rPr sz="1000" spc="-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846068" y="3208431"/>
            <a:ext cx="6912609" cy="991869"/>
            <a:chOff x="1846068" y="3208431"/>
            <a:chExt cx="6912609" cy="991869"/>
          </a:xfrm>
        </p:grpSpPr>
        <p:sp>
          <p:nvSpPr>
            <p:cNvPr id="122" name="object 122"/>
            <p:cNvSpPr/>
            <p:nvPr/>
          </p:nvSpPr>
          <p:spPr>
            <a:xfrm>
              <a:off x="1990033" y="3269918"/>
              <a:ext cx="3583304" cy="0"/>
            </a:xfrm>
            <a:custGeom>
              <a:avLst/>
              <a:gdLst/>
              <a:ahLst/>
              <a:cxnLst/>
              <a:rect l="l" t="t" r="r" b="b"/>
              <a:pathLst>
                <a:path w="3583304">
                  <a:moveTo>
                    <a:pt x="3582730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846068" y="3208431"/>
              <a:ext cx="158252" cy="122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627643" y="3805507"/>
              <a:ext cx="2130883" cy="394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159324" y="3769977"/>
            <a:ext cx="1454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Similar to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ResNet!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9" name="object 12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30" name="object 13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130F6D46-3038-42FB-B18F-FF39D9A71E10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31" name="object 13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124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692886" y="3300615"/>
            <a:ext cx="160591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Highway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6674350" y="4259072"/>
            <a:ext cx="192151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Srivastava et al, </a:t>
            </a:r>
            <a:r>
              <a:rPr sz="900" dirty="0">
                <a:latin typeface="Arial"/>
                <a:cs typeface="Arial"/>
              </a:rPr>
              <a:t>“Highway </a:t>
            </a:r>
            <a:r>
              <a:rPr sz="900" spc="-5" dirty="0">
                <a:latin typeface="Arial"/>
                <a:cs typeface="Arial"/>
              </a:rPr>
              <a:t>Networks”,  ICML DL </a:t>
            </a:r>
            <a:r>
              <a:rPr sz="900" spc="-10" dirty="0">
                <a:latin typeface="Arial"/>
                <a:cs typeface="Arial"/>
              </a:rPr>
              <a:t>Workshop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2015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199" y="108384"/>
            <a:ext cx="33801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Other RNN</a:t>
            </a:r>
            <a:r>
              <a:rPr sz="3000" spc="-75" dirty="0"/>
              <a:t> </a:t>
            </a:r>
            <a:r>
              <a:rPr sz="3000" spc="-35" dirty="0"/>
              <a:t>Variants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756898" y="3681557"/>
            <a:ext cx="270891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[</a:t>
            </a:r>
            <a:r>
              <a:rPr sz="1400" i="1" spc="-5" dirty="0">
                <a:latin typeface="Arial"/>
                <a:cs typeface="Arial"/>
              </a:rPr>
              <a:t>LSTM: </a:t>
            </a:r>
            <a:r>
              <a:rPr sz="1400" i="1" dirty="0">
                <a:latin typeface="Arial"/>
                <a:cs typeface="Arial"/>
              </a:rPr>
              <a:t>A </a:t>
            </a:r>
            <a:r>
              <a:rPr sz="1400" i="1" spc="-5" dirty="0">
                <a:latin typeface="Arial"/>
                <a:cs typeface="Arial"/>
              </a:rPr>
              <a:t>Search Space</a:t>
            </a:r>
            <a:r>
              <a:rPr sz="1400" i="1" spc="-1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Odyssey</a:t>
            </a:r>
            <a:r>
              <a:rPr sz="1400" dirty="0">
                <a:latin typeface="Arial"/>
                <a:cs typeface="Arial"/>
              </a:rPr>
              <a:t>,  </a:t>
            </a:r>
            <a:r>
              <a:rPr sz="1400" spc="-10" dirty="0">
                <a:latin typeface="Arial"/>
                <a:cs typeface="Arial"/>
              </a:rPr>
              <a:t>Greff </a:t>
            </a:r>
            <a:r>
              <a:rPr sz="1400" spc="-5" dirty="0">
                <a:latin typeface="Arial"/>
                <a:cs typeface="Arial"/>
              </a:rPr>
              <a:t>et al.,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2015]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5188" y="160262"/>
            <a:ext cx="263398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[</a:t>
            </a:r>
            <a:r>
              <a:rPr sz="1400" i="1" spc="-5" dirty="0">
                <a:latin typeface="Arial"/>
                <a:cs typeface="Arial"/>
              </a:rPr>
              <a:t>An Empirical Exploration of  Recurrent Network</a:t>
            </a:r>
            <a:r>
              <a:rPr sz="1400" i="1" spc="-13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Architectures,  </a:t>
            </a:r>
            <a:r>
              <a:rPr sz="1400" dirty="0">
                <a:latin typeface="Arial"/>
                <a:cs typeface="Arial"/>
              </a:rPr>
              <a:t>Jozefowicz </a:t>
            </a:r>
            <a:r>
              <a:rPr sz="1400" spc="-5" dirty="0">
                <a:latin typeface="Arial"/>
                <a:cs typeface="Arial"/>
              </a:rPr>
              <a:t>et al.,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2015]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52713" y="989773"/>
            <a:ext cx="2819394" cy="3352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4473" y="816211"/>
            <a:ext cx="404241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GRU </a:t>
            </a:r>
            <a:r>
              <a:rPr sz="1400" spc="-5" dirty="0">
                <a:latin typeface="Arial"/>
                <a:cs typeface="Arial"/>
              </a:rPr>
              <a:t>[</a:t>
            </a:r>
            <a:r>
              <a:rPr sz="1400" i="1" spc="-5" dirty="0">
                <a:latin typeface="Arial"/>
                <a:cs typeface="Arial"/>
              </a:rPr>
              <a:t>Learning phrase </a:t>
            </a:r>
            <a:r>
              <a:rPr sz="1400" i="1" dirty="0">
                <a:latin typeface="Arial"/>
                <a:cs typeface="Arial"/>
              </a:rPr>
              <a:t>representations </a:t>
            </a:r>
            <a:r>
              <a:rPr sz="1400" i="1" spc="-5" dirty="0">
                <a:latin typeface="Arial"/>
                <a:cs typeface="Arial"/>
              </a:rPr>
              <a:t>using </a:t>
            </a:r>
            <a:r>
              <a:rPr sz="1400" i="1" dirty="0">
                <a:latin typeface="Arial"/>
                <a:cs typeface="Arial"/>
              </a:rPr>
              <a:t>rnn  </a:t>
            </a:r>
            <a:r>
              <a:rPr sz="1400" i="1" spc="-5" dirty="0">
                <a:latin typeface="Arial"/>
                <a:cs typeface="Arial"/>
              </a:rPr>
              <a:t>encoder-decoder for </a:t>
            </a:r>
            <a:r>
              <a:rPr sz="1400" i="1" dirty="0">
                <a:latin typeface="Arial"/>
                <a:cs typeface="Arial"/>
              </a:rPr>
              <a:t>statistical machine </a:t>
            </a:r>
            <a:r>
              <a:rPr sz="1400" i="1" spc="-5" dirty="0">
                <a:latin typeface="Arial"/>
                <a:cs typeface="Arial"/>
              </a:rPr>
              <a:t>translation</a:t>
            </a:r>
            <a:r>
              <a:rPr sz="1400" spc="-5" dirty="0">
                <a:latin typeface="Arial"/>
                <a:cs typeface="Arial"/>
              </a:rPr>
              <a:t>,  Cho et al.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834" y="1600515"/>
            <a:ext cx="3704734" cy="1258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58926B1E-1EDC-4BE2-94D4-DDD9C6F38BA5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199" y="108384"/>
            <a:ext cx="77927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Recently in Natural Language </a:t>
            </a:r>
            <a:r>
              <a:rPr sz="3000" spc="-10" dirty="0"/>
              <a:t>Processing…  </a:t>
            </a:r>
            <a:r>
              <a:rPr sz="3000" spc="-5" dirty="0"/>
              <a:t>New paradigms for </a:t>
            </a:r>
            <a:r>
              <a:rPr sz="3000" dirty="0"/>
              <a:t>reasoning </a:t>
            </a:r>
            <a:r>
              <a:rPr sz="3000" spc="-5" dirty="0"/>
              <a:t>over</a:t>
            </a:r>
            <a:r>
              <a:rPr sz="3000" spc="-95" dirty="0"/>
              <a:t> </a:t>
            </a:r>
            <a:r>
              <a:rPr sz="3000" dirty="0"/>
              <a:t>sequences</a:t>
            </a:r>
            <a:endParaRPr sz="3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[“Attention is all </a:t>
            </a:r>
            <a:r>
              <a:rPr dirty="0"/>
              <a:t>you </a:t>
            </a:r>
            <a:r>
              <a:rPr spc="-5" dirty="0"/>
              <a:t>need”, </a:t>
            </a:r>
            <a:r>
              <a:rPr spc="-15" dirty="0"/>
              <a:t>Vaswani </a:t>
            </a:r>
            <a:r>
              <a:rPr spc="-5" dirty="0"/>
              <a:t>et al.,</a:t>
            </a:r>
            <a:r>
              <a:rPr spc="-60" dirty="0"/>
              <a:t> </a:t>
            </a:r>
            <a:r>
              <a:rPr spc="-5" dirty="0"/>
              <a:t>2018]</a:t>
            </a:r>
          </a:p>
          <a:p>
            <a:pPr marL="308610" marR="607695" indent="-296545">
              <a:lnSpc>
                <a:spcPct val="101600"/>
              </a:lnSpc>
              <a:spcBef>
                <a:spcPts val="1614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New “Transformer” architecture no longer  processes inputs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sequentially;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instead it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can 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operate over inputs in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a sequence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in parallel  through an attention</a:t>
            </a:r>
            <a:r>
              <a:rPr sz="1600" i="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mechanism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00FF"/>
              </a:buClr>
              <a:buFont typeface="Arial"/>
              <a:buChar char="-"/>
            </a:pPr>
            <a:endParaRPr sz="1650">
              <a:latin typeface="Arial"/>
              <a:cs typeface="Arial"/>
            </a:endParaRPr>
          </a:p>
          <a:p>
            <a:pPr marL="308610" marR="556260" indent="-296545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Has led to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many state-of-the-art results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and  pre-training in </a:t>
            </a:r>
            <a:r>
              <a:rPr sz="1600" i="0" spc="-55" dirty="0">
                <a:solidFill>
                  <a:srgbClr val="0000FF"/>
                </a:solidFill>
                <a:latin typeface="Arial"/>
                <a:cs typeface="Arial"/>
              </a:rPr>
              <a:t>NLP,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more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interest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see</a:t>
            </a:r>
            <a:r>
              <a:rPr sz="1600" i="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e.g.</a:t>
            </a:r>
            <a:endParaRPr sz="1600">
              <a:latin typeface="Arial"/>
              <a:cs typeface="Arial"/>
            </a:endParaRPr>
          </a:p>
          <a:p>
            <a:pPr marL="765810" marR="467995" lvl="1" indent="-296545">
              <a:lnSpc>
                <a:spcPct val="101600"/>
              </a:lnSpc>
              <a:buChar char="-"/>
              <a:tabLst>
                <a:tab pos="765810" algn="l"/>
                <a:tab pos="766445" algn="l"/>
              </a:tabLst>
            </a:pP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“BERT: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Pre-training of Deep Bidirectional 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Transformers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 Language  Understanding”, Devlin et al.,</a:t>
            </a: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2018</a:t>
            </a:r>
            <a:endParaRPr sz="1600">
              <a:latin typeface="Arial"/>
              <a:cs typeface="Arial"/>
            </a:endParaRPr>
          </a:p>
          <a:p>
            <a:pPr marL="765810" lvl="1" indent="-297180">
              <a:lnSpc>
                <a:spcPct val="100000"/>
              </a:lnSpc>
              <a:spcBef>
                <a:spcPts val="30"/>
              </a:spcBef>
              <a:buChar char="-"/>
              <a:tabLst>
                <a:tab pos="765810" algn="l"/>
                <a:tab pos="7664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OpenAI 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GPT-2,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Radford et al., 2018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0888" y="1142041"/>
            <a:ext cx="2311370" cy="3358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11F1A849-42AD-4905-977D-EBA80B924DEE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126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374" y="137786"/>
            <a:ext cx="1978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Summary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B785A3D2-E7E6-4FF6-AFDD-5E18C92EB584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127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947" y="1030722"/>
            <a:ext cx="8209280" cy="3361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indent="-321945" algn="just">
              <a:lnSpc>
                <a:spcPts val="2630"/>
              </a:lnSpc>
              <a:spcBef>
                <a:spcPts val="100"/>
              </a:spcBef>
              <a:buChar char="-"/>
              <a:tabLst>
                <a:tab pos="334645" algn="l"/>
              </a:tabLst>
            </a:pPr>
            <a:r>
              <a:rPr sz="2200" spc="-5" dirty="0">
                <a:latin typeface="Arial"/>
                <a:cs typeface="Arial"/>
              </a:rPr>
              <a:t>RNNs allow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lot of flexibility in architecture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design</a:t>
            </a:r>
            <a:endParaRPr sz="2200">
              <a:latin typeface="Arial"/>
              <a:cs typeface="Arial"/>
            </a:endParaRPr>
          </a:p>
          <a:p>
            <a:pPr marL="334010" indent="-321945" algn="just">
              <a:lnSpc>
                <a:spcPts val="2625"/>
              </a:lnSpc>
              <a:buChar char="-"/>
              <a:tabLst>
                <a:tab pos="334645" algn="l"/>
              </a:tabLst>
            </a:pPr>
            <a:r>
              <a:rPr sz="2200" spc="-30" dirty="0">
                <a:latin typeface="Arial"/>
                <a:cs typeface="Arial"/>
              </a:rPr>
              <a:t>Vanilla </a:t>
            </a:r>
            <a:r>
              <a:rPr sz="2200" spc="-5" dirty="0">
                <a:latin typeface="Arial"/>
                <a:cs typeface="Arial"/>
              </a:rPr>
              <a:t>RNNs are </a:t>
            </a:r>
            <a:r>
              <a:rPr sz="2200" dirty="0">
                <a:latin typeface="Arial"/>
                <a:cs typeface="Arial"/>
              </a:rPr>
              <a:t>simple </a:t>
            </a:r>
            <a:r>
              <a:rPr sz="2200" spc="-5" dirty="0">
                <a:latin typeface="Arial"/>
                <a:cs typeface="Arial"/>
              </a:rPr>
              <a:t>but don’t work </a:t>
            </a:r>
            <a:r>
              <a:rPr sz="2200" dirty="0">
                <a:latin typeface="Arial"/>
                <a:cs typeface="Arial"/>
              </a:rPr>
              <a:t>very </a:t>
            </a:r>
            <a:r>
              <a:rPr sz="2200" spc="-5" dirty="0">
                <a:latin typeface="Arial"/>
                <a:cs typeface="Arial"/>
              </a:rPr>
              <a:t>well</a:t>
            </a:r>
            <a:endParaRPr sz="2200">
              <a:latin typeface="Arial"/>
              <a:cs typeface="Arial"/>
            </a:endParaRPr>
          </a:p>
          <a:p>
            <a:pPr marL="334010" marR="811530" indent="-321945" algn="just">
              <a:lnSpc>
                <a:spcPts val="2620"/>
              </a:lnSpc>
              <a:spcBef>
                <a:spcPts val="95"/>
              </a:spcBef>
              <a:buChar char="-"/>
              <a:tabLst>
                <a:tab pos="334645" algn="l"/>
              </a:tabLst>
            </a:pPr>
            <a:r>
              <a:rPr sz="2200" spc="-5" dirty="0">
                <a:latin typeface="Arial"/>
                <a:cs typeface="Arial"/>
              </a:rPr>
              <a:t>Common to use LSTM or GRU: their additive interactions  improve gradient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flow</a:t>
            </a:r>
            <a:endParaRPr sz="2200">
              <a:latin typeface="Arial"/>
              <a:cs typeface="Arial"/>
            </a:endParaRPr>
          </a:p>
          <a:p>
            <a:pPr marL="334010" marR="686435" indent="-321945" algn="just">
              <a:lnSpc>
                <a:spcPts val="2620"/>
              </a:lnSpc>
              <a:spcBef>
                <a:spcPts val="10"/>
              </a:spcBef>
              <a:buChar char="-"/>
              <a:tabLst>
                <a:tab pos="334645" algn="l"/>
              </a:tabLst>
            </a:pPr>
            <a:r>
              <a:rPr sz="2200" spc="-5" dirty="0">
                <a:latin typeface="Arial"/>
                <a:cs typeface="Arial"/>
              </a:rPr>
              <a:t>Backward flow of gradients in RNN </a:t>
            </a:r>
            <a:r>
              <a:rPr sz="2200" dirty="0">
                <a:latin typeface="Arial"/>
                <a:cs typeface="Arial"/>
              </a:rPr>
              <a:t>can </a:t>
            </a:r>
            <a:r>
              <a:rPr sz="2200" spc="-5" dirty="0">
                <a:latin typeface="Arial"/>
                <a:cs typeface="Arial"/>
              </a:rPr>
              <a:t>explode or </a:t>
            </a:r>
            <a:r>
              <a:rPr sz="2200" dirty="0">
                <a:latin typeface="Arial"/>
                <a:cs typeface="Arial"/>
              </a:rPr>
              <a:t>vanish.  </a:t>
            </a:r>
            <a:r>
              <a:rPr sz="2200" spc="-5" dirty="0">
                <a:latin typeface="Arial"/>
                <a:cs typeface="Arial"/>
              </a:rPr>
              <a:t>Exploding is </a:t>
            </a:r>
            <a:r>
              <a:rPr sz="2200" dirty="0">
                <a:latin typeface="Arial"/>
                <a:cs typeface="Arial"/>
              </a:rPr>
              <a:t>controlled </a:t>
            </a:r>
            <a:r>
              <a:rPr sz="2200" spc="-5" dirty="0">
                <a:latin typeface="Arial"/>
                <a:cs typeface="Arial"/>
              </a:rPr>
              <a:t>with gradient </a:t>
            </a:r>
            <a:r>
              <a:rPr sz="2200" dirty="0">
                <a:latin typeface="Arial"/>
                <a:cs typeface="Arial"/>
              </a:rPr>
              <a:t>clipping. </a:t>
            </a:r>
            <a:r>
              <a:rPr sz="2200" spc="-25" dirty="0">
                <a:latin typeface="Arial"/>
                <a:cs typeface="Arial"/>
              </a:rPr>
              <a:t>Vanishing </a:t>
            </a:r>
            <a:r>
              <a:rPr sz="2200" spc="-5" dirty="0">
                <a:latin typeface="Arial"/>
                <a:cs typeface="Arial"/>
              </a:rPr>
              <a:t>is  </a:t>
            </a:r>
            <a:r>
              <a:rPr sz="2200" dirty="0">
                <a:latin typeface="Arial"/>
                <a:cs typeface="Arial"/>
              </a:rPr>
              <a:t>controlled </a:t>
            </a:r>
            <a:r>
              <a:rPr sz="2200" spc="-5" dirty="0">
                <a:latin typeface="Arial"/>
                <a:cs typeface="Arial"/>
              </a:rPr>
              <a:t>with additive interactions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(LSTM)</a:t>
            </a:r>
            <a:endParaRPr sz="2200">
              <a:latin typeface="Arial"/>
              <a:cs typeface="Arial"/>
            </a:endParaRPr>
          </a:p>
          <a:p>
            <a:pPr marL="334010" marR="131445" indent="-321945" algn="just">
              <a:lnSpc>
                <a:spcPts val="2620"/>
              </a:lnSpc>
              <a:spcBef>
                <a:spcPts val="15"/>
              </a:spcBef>
              <a:buChar char="-"/>
              <a:tabLst>
                <a:tab pos="334645" algn="l"/>
              </a:tabLst>
            </a:pPr>
            <a:r>
              <a:rPr sz="2200" spc="-5" dirty="0">
                <a:latin typeface="Arial"/>
                <a:cs typeface="Arial"/>
              </a:rPr>
              <a:t>Better/simpler architectures are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hot topic of </a:t>
            </a:r>
            <a:r>
              <a:rPr sz="2200" dirty="0">
                <a:latin typeface="Arial"/>
                <a:cs typeface="Arial"/>
              </a:rPr>
              <a:t>current research,  </a:t>
            </a:r>
            <a:r>
              <a:rPr sz="2200" spc="-5" dirty="0">
                <a:latin typeface="Arial"/>
                <a:cs typeface="Arial"/>
              </a:rPr>
              <a:t>as well as new paradigms for </a:t>
            </a:r>
            <a:r>
              <a:rPr sz="2200" dirty="0">
                <a:latin typeface="Arial"/>
                <a:cs typeface="Arial"/>
              </a:rPr>
              <a:t>reasoning </a:t>
            </a:r>
            <a:r>
              <a:rPr sz="2200" spc="-5" dirty="0">
                <a:latin typeface="Arial"/>
                <a:cs typeface="Arial"/>
              </a:rPr>
              <a:t>over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sequences</a:t>
            </a:r>
            <a:endParaRPr sz="2200">
              <a:latin typeface="Arial"/>
              <a:cs typeface="Arial"/>
            </a:endParaRPr>
          </a:p>
          <a:p>
            <a:pPr marL="334010" indent="-321945" algn="just">
              <a:lnSpc>
                <a:spcPts val="2545"/>
              </a:lnSpc>
              <a:buChar char="-"/>
              <a:tabLst>
                <a:tab pos="334645" algn="l"/>
              </a:tabLst>
            </a:pPr>
            <a:r>
              <a:rPr sz="2200" spc="-5" dirty="0">
                <a:latin typeface="Arial"/>
                <a:cs typeface="Arial"/>
              </a:rPr>
              <a:t>Better understanding </a:t>
            </a:r>
            <a:r>
              <a:rPr sz="2200" dirty="0">
                <a:latin typeface="Arial"/>
                <a:cs typeface="Arial"/>
              </a:rPr>
              <a:t>(both </a:t>
            </a:r>
            <a:r>
              <a:rPr sz="2200" spc="-5" dirty="0">
                <a:latin typeface="Arial"/>
                <a:cs typeface="Arial"/>
              </a:rPr>
              <a:t>theoretical and empirical) is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needed.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599" y="1609438"/>
            <a:ext cx="3103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Next time:</a:t>
            </a:r>
            <a:r>
              <a:rPr sz="2800" spc="-95" dirty="0"/>
              <a:t> </a:t>
            </a:r>
            <a:r>
              <a:rPr sz="2800" dirty="0"/>
              <a:t>Midterm!</a:t>
            </a:r>
            <a:endParaRPr sz="28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DDAA56E4-CC71-432C-B2BC-E0DD9303ED7B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6246" y="4713440"/>
            <a:ext cx="4495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020" y="902375"/>
            <a:ext cx="5434352" cy="15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1347319" y="0"/>
            <a:ext cx="6194700" cy="69333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2250" dirty="0"/>
              <a:t>Recurrent Networks offer a lot of flexibility:</a:t>
            </a:r>
          </a:p>
        </p:txBody>
      </p:sp>
      <p:cxnSp>
        <p:nvCxnSpPr>
          <p:cNvPr id="115" name="Shape 115"/>
          <p:cNvCxnSpPr>
            <a:cxnSpLocks/>
            <a:stCxn id="116" idx="1"/>
          </p:cNvCxnSpPr>
          <p:nvPr/>
        </p:nvCxnSpPr>
        <p:spPr>
          <a:xfrm flipH="1" flipV="1">
            <a:off x="2502354" y="2418670"/>
            <a:ext cx="185399" cy="15631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6" name="Shape 116"/>
          <p:cNvSpPr txBox="1"/>
          <p:nvPr/>
        </p:nvSpPr>
        <p:spPr>
          <a:xfrm>
            <a:off x="2687752" y="2341432"/>
            <a:ext cx="3164000" cy="4670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e.g. </a:t>
            </a:r>
            <a:r>
              <a:rPr lang="en" sz="1350" b="1" dirty="0"/>
              <a:t>Image Captioning</a:t>
            </a:r>
          </a:p>
          <a:p>
            <a:r>
              <a:rPr lang="en" sz="1350" dirty="0"/>
              <a:t>image -&gt; sequence of words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245267-D18E-498B-9251-05DA5A15A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74" y="2843857"/>
            <a:ext cx="4694852" cy="221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113" y="719752"/>
            <a:ext cx="5189426" cy="2116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1347319" y="0"/>
            <a:ext cx="6194700" cy="6782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2250" dirty="0">
                <a:solidFill>
                  <a:schemeClr val="bg1"/>
                </a:solidFill>
              </a:rPr>
              <a:t>Recurrent </a:t>
            </a:r>
            <a:r>
              <a:rPr lang="en" sz="2250" dirty="0"/>
              <a:t>Networks offer a lot of flexibility:</a:t>
            </a:r>
          </a:p>
        </p:txBody>
      </p:sp>
      <p:cxnSp>
        <p:nvCxnSpPr>
          <p:cNvPr id="124" name="Shape 124"/>
          <p:cNvCxnSpPr/>
          <p:nvPr/>
        </p:nvCxnSpPr>
        <p:spPr>
          <a:xfrm rot="10800000">
            <a:off x="4318798" y="2662960"/>
            <a:ext cx="271124" cy="4292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" name="Shape 125"/>
          <p:cNvSpPr txBox="1"/>
          <p:nvPr/>
        </p:nvSpPr>
        <p:spPr>
          <a:xfrm>
            <a:off x="2352594" y="2964369"/>
            <a:ext cx="5189426" cy="4670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e.g. </a:t>
            </a:r>
            <a:r>
              <a:rPr lang="en" sz="1350" b="1" dirty="0"/>
              <a:t>Sentiment Classification </a:t>
            </a:r>
            <a:r>
              <a:rPr lang="en" sz="1350" dirty="0"/>
              <a:t>sequence of words -&gt; sentiment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FD55B3-448C-40C6-B9FE-C5117DC7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045" y="3307966"/>
            <a:ext cx="3142508" cy="16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7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629" y="816651"/>
            <a:ext cx="4956743" cy="19694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1347319" y="0"/>
            <a:ext cx="6194700" cy="685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2250" dirty="0">
                <a:solidFill>
                  <a:schemeClr val="bg1"/>
                </a:solidFill>
              </a:rPr>
              <a:t>Recurrent </a:t>
            </a:r>
            <a:r>
              <a:rPr lang="en" sz="2250" dirty="0"/>
              <a:t>Networks offer a lot of flexibility:</a:t>
            </a:r>
          </a:p>
        </p:txBody>
      </p:sp>
      <p:cxnSp>
        <p:nvCxnSpPr>
          <p:cNvPr id="133" name="Shape 133"/>
          <p:cNvCxnSpPr>
            <a:cxnSpLocks/>
          </p:cNvCxnSpPr>
          <p:nvPr/>
        </p:nvCxnSpPr>
        <p:spPr>
          <a:xfrm flipH="1" flipV="1">
            <a:off x="5160806" y="2650043"/>
            <a:ext cx="72501" cy="15116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" name="Shape 134"/>
          <p:cNvSpPr txBox="1"/>
          <p:nvPr/>
        </p:nvSpPr>
        <p:spPr>
          <a:xfrm>
            <a:off x="3114675" y="2786063"/>
            <a:ext cx="4715644" cy="4670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e.g. </a:t>
            </a:r>
            <a:r>
              <a:rPr lang="en" sz="1350" b="1" dirty="0"/>
              <a:t>Machine Translation: </a:t>
            </a:r>
            <a:r>
              <a:rPr lang="en" sz="1350" dirty="0"/>
              <a:t>seq of words -&gt; seq of 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BA8E9-FC3A-4398-85D6-6060E8574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479" y="3253162"/>
            <a:ext cx="4897042" cy="1821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8BD48E-0B29-4E75-8763-2DE175057ED2}"/>
              </a:ext>
            </a:extLst>
          </p:cNvPr>
          <p:cNvSpPr txBox="1"/>
          <p:nvPr/>
        </p:nvSpPr>
        <p:spPr>
          <a:xfrm>
            <a:off x="3811123" y="349319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Latent vector</a:t>
            </a:r>
          </a:p>
        </p:txBody>
      </p:sp>
    </p:spTree>
    <p:extLst>
      <p:ext uri="{BB962C8B-B14F-4D97-AF65-F5344CB8AC3E}">
        <p14:creationId xmlns:p14="http://schemas.microsoft.com/office/powerpoint/2010/main" val="95626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499" y="847266"/>
            <a:ext cx="5293520" cy="20600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1347319" y="0"/>
            <a:ext cx="6194700" cy="685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2250" dirty="0"/>
              <a:t>Recurrent Networks offer a lot of flexibility:</a:t>
            </a:r>
          </a:p>
        </p:txBody>
      </p:sp>
      <p:cxnSp>
        <p:nvCxnSpPr>
          <p:cNvPr id="142" name="Shape 142"/>
          <p:cNvCxnSpPr>
            <a:cxnSpLocks/>
            <a:stCxn id="143" idx="0"/>
          </p:cNvCxnSpPr>
          <p:nvPr/>
        </p:nvCxnSpPr>
        <p:spPr>
          <a:xfrm flipV="1">
            <a:off x="6843713" y="2859541"/>
            <a:ext cx="232682" cy="78864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3" name="Shape 143"/>
          <p:cNvSpPr txBox="1"/>
          <p:nvPr/>
        </p:nvSpPr>
        <p:spPr>
          <a:xfrm>
            <a:off x="5808890" y="3648183"/>
            <a:ext cx="2069646" cy="58908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e.g. </a:t>
            </a:r>
            <a:r>
              <a:rPr lang="en" sz="1350" b="1" dirty="0"/>
              <a:t>Video classification on frame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21813-D6F9-4901-BBB7-BDFB0B373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378" y="2996586"/>
            <a:ext cx="3001409" cy="20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7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DAC51-EB75-4E17-86BF-8A03D304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26" y="1140448"/>
            <a:ext cx="6527348" cy="34576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79E011-A5AA-4BA8-A067-91715528680E}"/>
              </a:ext>
            </a:extLst>
          </p:cNvPr>
          <p:cNvSpPr/>
          <p:nvPr/>
        </p:nvSpPr>
        <p:spPr>
          <a:xfrm>
            <a:off x="1170555" y="60636"/>
            <a:ext cx="68028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700" dirty="0"/>
              <a:t>Recurrent Networks offer a lot of flexibility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13383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263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Sequential Processing </a:t>
            </a:r>
            <a:r>
              <a:rPr sz="2800" spc="-5" dirty="0"/>
              <a:t>of Non-Sequence</a:t>
            </a:r>
            <a:r>
              <a:rPr sz="2800" spc="-70" dirty="0"/>
              <a:t> </a:t>
            </a:r>
            <a:r>
              <a:rPr sz="2800" spc="-5" dirty="0"/>
              <a:t>Data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536740" y="823248"/>
            <a:ext cx="3641192" cy="3577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4" y="4132159"/>
            <a:ext cx="4153535" cy="44640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4991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Ba, </a:t>
            </a:r>
            <a:r>
              <a:rPr sz="700" dirty="0">
                <a:latin typeface="Arial"/>
                <a:cs typeface="Arial"/>
              </a:rPr>
              <a:t>Mnih, </a:t>
            </a:r>
            <a:r>
              <a:rPr sz="700" spc="-5" dirty="0">
                <a:latin typeface="Arial"/>
                <a:cs typeface="Arial"/>
              </a:rPr>
              <a:t>and Kavukcuoglu, </a:t>
            </a:r>
            <a:r>
              <a:rPr sz="700" dirty="0">
                <a:latin typeface="Arial"/>
                <a:cs typeface="Arial"/>
              </a:rPr>
              <a:t>“Multiple </a:t>
            </a:r>
            <a:r>
              <a:rPr sz="700" spc="-5" dirty="0">
                <a:latin typeface="Arial"/>
                <a:cs typeface="Arial"/>
              </a:rPr>
              <a:t>Object Recognition with </a:t>
            </a:r>
            <a:r>
              <a:rPr sz="700" spc="-10" dirty="0">
                <a:latin typeface="Arial"/>
                <a:cs typeface="Arial"/>
              </a:rPr>
              <a:t>Visual </a:t>
            </a:r>
            <a:r>
              <a:rPr sz="700" spc="-5" dirty="0">
                <a:latin typeface="Arial"/>
                <a:cs typeface="Arial"/>
              </a:rPr>
              <a:t>Attention”, ICLR 2015.  Gregor et al, </a:t>
            </a:r>
            <a:r>
              <a:rPr sz="700" spc="-10" dirty="0">
                <a:latin typeface="Arial"/>
                <a:cs typeface="Arial"/>
              </a:rPr>
              <a:t>“DRAW: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Recurrent Neural Network For Image Generation”, ICML</a:t>
            </a:r>
            <a:r>
              <a:rPr sz="700" spc="-12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2015</a:t>
            </a:r>
            <a:endParaRPr sz="700" dirty="0">
              <a:latin typeface="Arial"/>
              <a:cs typeface="Arial"/>
            </a:endParaRPr>
          </a:p>
          <a:p>
            <a:pPr marL="12700" marR="5080">
              <a:lnSpc>
                <a:spcPts val="819"/>
              </a:lnSpc>
              <a:spcBef>
                <a:spcPts val="10"/>
              </a:spcBef>
            </a:pPr>
            <a:r>
              <a:rPr sz="700" spc="-5" dirty="0">
                <a:latin typeface="Arial"/>
                <a:cs typeface="Arial"/>
              </a:rPr>
              <a:t>Figure </a:t>
            </a:r>
            <a:r>
              <a:rPr sz="700" dirty="0">
                <a:latin typeface="Arial"/>
                <a:cs typeface="Arial"/>
              </a:rPr>
              <a:t>copyright </a:t>
            </a:r>
            <a:r>
              <a:rPr sz="700" spc="-5" dirty="0">
                <a:latin typeface="Arial"/>
                <a:cs typeface="Arial"/>
              </a:rPr>
              <a:t>Karol </a:t>
            </a:r>
            <a:r>
              <a:rPr sz="700" spc="-10" dirty="0">
                <a:latin typeface="Arial"/>
                <a:cs typeface="Arial"/>
              </a:rPr>
              <a:t>Gregor, </a:t>
            </a:r>
            <a:r>
              <a:rPr sz="700" spc="-5" dirty="0">
                <a:latin typeface="Arial"/>
                <a:cs typeface="Arial"/>
              </a:rPr>
              <a:t>Ivo Danihelka, Alex Graves, Danilo </a:t>
            </a:r>
            <a:r>
              <a:rPr sz="700" dirty="0">
                <a:latin typeface="Arial"/>
                <a:cs typeface="Arial"/>
              </a:rPr>
              <a:t>Jimenez </a:t>
            </a:r>
            <a:r>
              <a:rPr sz="700" spc="-5" dirty="0">
                <a:latin typeface="Arial"/>
                <a:cs typeface="Arial"/>
              </a:rPr>
              <a:t>Rezende, and Daan Wierstra,  2015. Reproduced with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permission.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BA4C9969-FD1D-414C-BF9B-22CC3D1C0E17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18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374" y="2135230"/>
            <a:ext cx="27914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Classify images by taking </a:t>
            </a:r>
            <a:r>
              <a:rPr sz="1800" dirty="0">
                <a:latin typeface="Arial"/>
                <a:cs typeface="Arial"/>
              </a:rPr>
              <a:t>a  series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“glimpses”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263130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5"/>
              </a:lnSpc>
              <a:spcBef>
                <a:spcPts val="100"/>
              </a:spcBef>
            </a:pPr>
            <a:r>
              <a:rPr sz="2800" spc="-10" dirty="0"/>
              <a:t>Sequential Processing </a:t>
            </a:r>
            <a:r>
              <a:rPr sz="2800" spc="-5" dirty="0"/>
              <a:t>of Non-Sequence</a:t>
            </a:r>
            <a:r>
              <a:rPr sz="2800" spc="-70" dirty="0"/>
              <a:t> </a:t>
            </a:r>
            <a:r>
              <a:rPr sz="2800" spc="-5" dirty="0"/>
              <a:t>Data</a:t>
            </a:r>
            <a:endParaRPr sz="2800"/>
          </a:p>
          <a:p>
            <a:pPr marL="2073910">
              <a:lnSpc>
                <a:spcPts val="2125"/>
              </a:lnSpc>
            </a:pPr>
            <a:r>
              <a:rPr sz="1800" spc="-5" dirty="0"/>
              <a:t>Generate images one piece at </a:t>
            </a:r>
            <a:r>
              <a:rPr sz="1800" dirty="0"/>
              <a:t>a</a:t>
            </a:r>
            <a:r>
              <a:rPr sz="1800" spc="-25" dirty="0"/>
              <a:t> </a:t>
            </a:r>
            <a:r>
              <a:rPr sz="1800" spc="-5" dirty="0"/>
              <a:t>time!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108119" y="4371810"/>
            <a:ext cx="5092065" cy="34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0"/>
              </a:lnSpc>
              <a:spcBef>
                <a:spcPts val="100"/>
              </a:spcBef>
            </a:pPr>
            <a:r>
              <a:rPr sz="700" spc="-5" dirty="0">
                <a:latin typeface="Arial"/>
                <a:cs typeface="Arial"/>
              </a:rPr>
              <a:t>Gregor et al, </a:t>
            </a:r>
            <a:r>
              <a:rPr sz="700" spc="-10" dirty="0">
                <a:latin typeface="Arial"/>
                <a:cs typeface="Arial"/>
              </a:rPr>
              <a:t>“DRAW: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Recurrent Neural Network For Image Generation”, ICML</a:t>
            </a:r>
            <a:r>
              <a:rPr sz="700" spc="-11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2015</a:t>
            </a:r>
            <a:endParaRPr sz="700" dirty="0">
              <a:latin typeface="Arial"/>
              <a:cs typeface="Arial"/>
            </a:endParaRPr>
          </a:p>
          <a:p>
            <a:pPr marL="12700" marR="5080">
              <a:lnSpc>
                <a:spcPts val="819"/>
              </a:lnSpc>
              <a:spcBef>
                <a:spcPts val="35"/>
              </a:spcBef>
            </a:pPr>
            <a:r>
              <a:rPr sz="700" spc="-5" dirty="0">
                <a:latin typeface="Arial"/>
                <a:cs typeface="Arial"/>
              </a:rPr>
              <a:t>Figure </a:t>
            </a:r>
            <a:r>
              <a:rPr sz="700" dirty="0">
                <a:latin typeface="Arial"/>
                <a:cs typeface="Arial"/>
              </a:rPr>
              <a:t>copyright </a:t>
            </a:r>
            <a:r>
              <a:rPr sz="700" spc="-5" dirty="0">
                <a:latin typeface="Arial"/>
                <a:cs typeface="Arial"/>
              </a:rPr>
              <a:t>Karol </a:t>
            </a:r>
            <a:r>
              <a:rPr sz="700" spc="-10" dirty="0">
                <a:latin typeface="Arial"/>
                <a:cs typeface="Arial"/>
              </a:rPr>
              <a:t>Gregor, </a:t>
            </a:r>
            <a:r>
              <a:rPr sz="700" spc="-5" dirty="0">
                <a:latin typeface="Arial"/>
                <a:cs typeface="Arial"/>
              </a:rPr>
              <a:t>Ivo Danihelka, Alex Graves, Danilo </a:t>
            </a:r>
            <a:r>
              <a:rPr sz="700" dirty="0">
                <a:latin typeface="Arial"/>
                <a:cs typeface="Arial"/>
              </a:rPr>
              <a:t>Jimenez </a:t>
            </a:r>
            <a:r>
              <a:rPr sz="700" spc="-5" dirty="0">
                <a:latin typeface="Arial"/>
                <a:cs typeface="Arial"/>
              </a:rPr>
              <a:t>Rezende, and Daan Wierstra, 2015. Reproduced with  permission.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047" y="1122697"/>
            <a:ext cx="3200593" cy="3200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5390" y="1122697"/>
            <a:ext cx="3200593" cy="3200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839EBCB0-F7A7-45E9-8287-16B22BAD222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7453" y="471344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F5C5-B62D-4741-9920-765F143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00BA3-5762-476F-B84F-3A997614A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of CNN</a:t>
            </a:r>
          </a:p>
          <a:p>
            <a:r>
              <a:rPr lang="en-US" dirty="0"/>
              <a:t>Motivation of RNN</a:t>
            </a:r>
          </a:p>
          <a:p>
            <a:r>
              <a:rPr lang="en-US" dirty="0"/>
              <a:t>Backward Propagation of RNN</a:t>
            </a:r>
          </a:p>
          <a:p>
            <a:r>
              <a:rPr lang="en-US" dirty="0"/>
              <a:t>Representative Applications of RNN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CBC9-78C0-49C4-8B9E-3523667F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9839E-D239-4FE6-9ACA-138353782039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64CF-E480-4BF4-8F25-D8B87F96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</p:spTree>
    <p:extLst>
      <p:ext uri="{BB962C8B-B14F-4D97-AF65-F5344CB8AC3E}">
        <p14:creationId xmlns:p14="http://schemas.microsoft.com/office/powerpoint/2010/main" val="1960669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F534-AF98-4B58-9EB3-FBF6CDAEA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5" y="0"/>
            <a:ext cx="6172200" cy="369332"/>
          </a:xfrm>
        </p:spPr>
        <p:txBody>
          <a:bodyPr/>
          <a:lstStyle/>
          <a:p>
            <a:r>
              <a:rPr lang="en-US" dirty="0"/>
              <a:t>Feed-forward vs Recurrent 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6085D-99A3-47E5-B65D-D4BB340F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69076"/>
            <a:ext cx="2998739" cy="1912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8C1B7-41AC-4CDF-A17D-B08F8669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669414"/>
            <a:ext cx="2725064" cy="1837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FE8DE2-EE82-420B-9999-2A793574F40D}"/>
              </a:ext>
            </a:extLst>
          </p:cNvPr>
          <p:cNvSpPr/>
          <p:nvPr/>
        </p:nvSpPr>
        <p:spPr>
          <a:xfrm>
            <a:off x="1981200" y="2592603"/>
            <a:ext cx="13998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Feed-forward 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F373B-086F-4F60-AAED-345D70556388}"/>
              </a:ext>
            </a:extLst>
          </p:cNvPr>
          <p:cNvSpPr/>
          <p:nvPr/>
        </p:nvSpPr>
        <p:spPr>
          <a:xfrm>
            <a:off x="5738320" y="2571750"/>
            <a:ext cx="11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Recurrent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D476A-918A-409E-ADEF-A122329F6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930" y="2934585"/>
            <a:ext cx="2842720" cy="2132040"/>
          </a:xfrm>
          <a:prstGeom prst="rect">
            <a:avLst/>
          </a:prstGeom>
          <a:effectLst>
            <a:outerShdw blurRad="152400" dist="50800" dir="7200000" algn="ctr" rotWithShape="0">
              <a:srgbClr val="000000">
                <a:alpha val="43137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90865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22"/>
              <p:cNvSpPr txBox="1"/>
              <p:nvPr/>
            </p:nvSpPr>
            <p:spPr>
              <a:xfrm>
                <a:off x="1324257" y="791075"/>
                <a:ext cx="6454081" cy="4027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en-US" dirty="0"/>
                  <a:t>Recurrent networks introduce cycles and a notion of time.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They are designed to process sequences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" dirty="0"/>
                  <a:t> and can produce sequences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" dirty="0"/>
                  <a:t>.</a:t>
                </a:r>
              </a:p>
              <a:p>
                <a:endParaRPr lang="en" dirty="0"/>
              </a:p>
            </p:txBody>
          </p:sp>
        </mc:Choice>
        <mc:Fallback xmlns="">
          <p:sp>
            <p:nvSpPr>
              <p:cNvPr id="4" name="Shape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257" y="791075"/>
                <a:ext cx="6454081" cy="4027338"/>
              </a:xfrm>
              <a:prstGeom prst="rect">
                <a:avLst/>
              </a:prstGeom>
              <a:blipFill>
                <a:blip r:embed="rId3"/>
                <a:stretch>
                  <a:fillRect l="-1133" t="-3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24"/>
          <p:cNvSpPr txBox="1"/>
          <p:nvPr/>
        </p:nvSpPr>
        <p:spPr>
          <a:xfrm>
            <a:off x="990600" y="117224"/>
            <a:ext cx="7162799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/>
              <a:t>Functional Unit of Recurrent Neural Networks (RNNs)</a:t>
            </a:r>
            <a:endParaRPr lang="en" sz="2400" dirty="0"/>
          </a:p>
        </p:txBody>
      </p:sp>
      <p:sp>
        <p:nvSpPr>
          <p:cNvPr id="2" name="Rectangle 1"/>
          <p:cNvSpPr/>
          <p:nvPr/>
        </p:nvSpPr>
        <p:spPr>
          <a:xfrm>
            <a:off x="3840826" y="1520955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72097" y="1725606"/>
            <a:ext cx="146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69154" y="1718355"/>
            <a:ext cx="1421007" cy="72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535381" y="1968335"/>
            <a:ext cx="1190267" cy="565539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39034" y="1310074"/>
                <a:ext cx="48859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034" y="1310074"/>
                <a:ext cx="488595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551297" y="1310074"/>
                <a:ext cx="49109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97" y="1310074"/>
                <a:ext cx="491096" cy="415498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780374" y="1968335"/>
                <a:ext cx="49763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374" y="1968335"/>
                <a:ext cx="497637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770684" y="1968335"/>
                <a:ext cx="75411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  <m:r>
                            <a:rPr lang="en-US" sz="2100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684" y="1968335"/>
                <a:ext cx="754117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3431576" y="2538305"/>
            <a:ext cx="13598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One-step delay</a:t>
            </a:r>
          </a:p>
        </p:txBody>
      </p:sp>
    </p:spTree>
    <p:extLst>
      <p:ext uri="{BB962C8B-B14F-4D97-AF65-F5344CB8AC3E}">
        <p14:creationId xmlns:p14="http://schemas.microsoft.com/office/powerpoint/2010/main" val="1698307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324257" y="791075"/>
            <a:ext cx="6454081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/>
              <a:t>RNNs can be </a:t>
            </a:r>
            <a:r>
              <a:rPr lang="en-US" b="1" dirty="0"/>
              <a:t>unrolled</a:t>
            </a:r>
            <a:r>
              <a:rPr lang="en-US" dirty="0"/>
              <a:t> across multiple time steps.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produces a DAG which</a:t>
            </a:r>
            <a:br>
              <a:rPr lang="en-US" dirty="0"/>
            </a:br>
            <a:r>
              <a:rPr lang="en-US" dirty="0"/>
              <a:t>supports </a:t>
            </a:r>
            <a:r>
              <a:rPr lang="en-US" b="1" dirty="0">
                <a:solidFill>
                  <a:srgbClr val="0070C0"/>
                </a:solidFill>
              </a:rPr>
              <a:t>backpropagation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But its size depends on the </a:t>
            </a:r>
            <a:br>
              <a:rPr lang="en-US" dirty="0"/>
            </a:br>
            <a:r>
              <a:rPr lang="en-US" dirty="0"/>
              <a:t>input sequence length.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229983" y="117224"/>
            <a:ext cx="565852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Computational Graph: Unrolling RNNs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59062" y="148866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99260" y="1693313"/>
            <a:ext cx="959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87391" y="1686061"/>
            <a:ext cx="8166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153618" y="1936042"/>
            <a:ext cx="1190267" cy="565539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629035" y="1276653"/>
                <a:ext cx="48859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035" y="1276653"/>
                <a:ext cx="488595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291833" y="1276653"/>
                <a:ext cx="49109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33" y="1276653"/>
                <a:ext cx="491096" cy="415498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291834" y="1833062"/>
                <a:ext cx="49763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34" y="1833062"/>
                <a:ext cx="497637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508978" y="1829729"/>
                <a:ext cx="75411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  <m:r>
                            <a:rPr lang="en-US" sz="2100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978" y="1829729"/>
                <a:ext cx="754117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049813" y="2506011"/>
            <a:ext cx="13598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One-step delay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06420" y="148866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56789" y="1881692"/>
            <a:ext cx="959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34748" y="1686060"/>
            <a:ext cx="8166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986563" y="146503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563" y="1465032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639191" y="1276652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191" y="1276652"/>
                <a:ext cx="467757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639190" y="18330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190" y="1833062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822794" y="254423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73163" y="2937262"/>
            <a:ext cx="959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451123" y="2741630"/>
            <a:ext cx="8166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002939" y="2520602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939" y="2520602"/>
                <a:ext cx="4607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655565" y="2332223"/>
                <a:ext cx="462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565" y="2332223"/>
                <a:ext cx="462434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655565" y="2888632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565" y="2888632"/>
                <a:ext cx="46782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5816591" y="3622042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866960" y="4015073"/>
            <a:ext cx="959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444919" y="3819442"/>
            <a:ext cx="8166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996735" y="3598414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735" y="3598414"/>
                <a:ext cx="46609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649362" y="3410034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362" y="3410034"/>
                <a:ext cx="467757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649362" y="396644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362" y="396644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5587267" y="1905989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Freeform 48"/>
          <p:cNvSpPr/>
          <p:nvPr/>
        </p:nvSpPr>
        <p:spPr>
          <a:xfrm>
            <a:off x="5614390" y="2966950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Freeform 49"/>
          <p:cNvSpPr/>
          <p:nvPr/>
        </p:nvSpPr>
        <p:spPr>
          <a:xfrm>
            <a:off x="5614390" y="4015073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E9A5334-9998-475D-A48A-3D42D0970196}"/>
              </a:ext>
            </a:extLst>
          </p:cNvPr>
          <p:cNvSpPr/>
          <p:nvPr/>
        </p:nvSpPr>
        <p:spPr>
          <a:xfrm>
            <a:off x="7560129" y="2528323"/>
            <a:ext cx="194434" cy="817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69339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4440466" y="710051"/>
            <a:ext cx="4480063" cy="753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/>
              <a:t>Usually drawn horizontally: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476461" y="116505"/>
            <a:ext cx="565852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Unrolling RNNs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61635" y="139974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579418" y="1790205"/>
            <a:ext cx="692388" cy="2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889964" y="1597142"/>
            <a:ext cx="6197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534366" y="1404758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66" y="1404758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094407" y="1187735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407" y="1187735"/>
                <a:ext cx="467757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094406" y="174414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406" y="1744144"/>
                <a:ext cx="4731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2278010" y="24553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906339" y="2652713"/>
            <a:ext cx="587976" cy="1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37036" y="2431685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6" y="2431685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110781" y="2243305"/>
                <a:ext cx="462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81" y="2243305"/>
                <a:ext cx="462434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110781" y="2799714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81" y="2799714"/>
                <a:ext cx="4678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271807" y="3533125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900135" y="3730524"/>
            <a:ext cx="609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640065" y="3523065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65" y="3523065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3104578" y="3321116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578" y="3321116"/>
                <a:ext cx="46775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3104578" y="3877526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578" y="3877526"/>
                <a:ext cx="4731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2042482" y="1817071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Freeform 48"/>
          <p:cNvSpPr/>
          <p:nvPr/>
        </p:nvSpPr>
        <p:spPr>
          <a:xfrm>
            <a:off x="2069606" y="2878032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Freeform 49"/>
          <p:cNvSpPr/>
          <p:nvPr/>
        </p:nvSpPr>
        <p:spPr>
          <a:xfrm>
            <a:off x="2069605" y="3926155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/>
          <p:cNvSpPr/>
          <p:nvPr/>
        </p:nvSpPr>
        <p:spPr>
          <a:xfrm>
            <a:off x="4425020" y="2520775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747232" y="3127218"/>
            <a:ext cx="0" cy="791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4733908" y="1815940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747232" y="3395316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232" y="3395316"/>
                <a:ext cx="4660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832844" y="2034621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844" y="2034621"/>
                <a:ext cx="467757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048263" y="244549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63" y="2445492"/>
                <a:ext cx="47314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5048263" y="282399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471897" y="25235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5794109" y="3129987"/>
            <a:ext cx="0" cy="791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5780785" y="1818709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794110" y="3398085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10" y="3398085"/>
                <a:ext cx="46076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879720" y="2037390"/>
                <a:ext cx="462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720" y="2037390"/>
                <a:ext cx="462434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6095140" y="244826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140" y="244826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6095140" y="282676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518669" y="2540222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6840881" y="3146665"/>
            <a:ext cx="0" cy="791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6827557" y="183538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6840881" y="3414764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881" y="3414764"/>
                <a:ext cx="46609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6926493" y="2054069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493" y="2054069"/>
                <a:ext cx="467757" cy="369332"/>
              </a:xfrm>
              <a:prstGeom prst="rect">
                <a:avLst/>
              </a:prstGeom>
              <a:blipFill>
                <a:blip r:embed="rId1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7141912" y="246494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912" y="2464940"/>
                <a:ext cx="47314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7141912" y="284344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1585622" y="2843443"/>
            <a:ext cx="692388" cy="2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1615044" y="3939148"/>
            <a:ext cx="692388" cy="2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2">
            <a:extLst>
              <a:ext uri="{FF2B5EF4-FFF2-40B4-BE49-F238E27FC236}">
                <a16:creationId xmlns:a16="http://schemas.microsoft.com/office/drawing/2014/main" id="{5946588A-AFDE-4EC3-A8FB-B163D97B09AD}"/>
              </a:ext>
            </a:extLst>
          </p:cNvPr>
          <p:cNvSpPr txBox="1"/>
          <p:nvPr/>
        </p:nvSpPr>
        <p:spPr>
          <a:xfrm>
            <a:off x="1163643" y="710051"/>
            <a:ext cx="2874958" cy="753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/>
              <a:t>In previous discussion: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4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/>
              <a:t>Often layers are stacked vertically (deep RNNs):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16371" y="1908338"/>
            <a:ext cx="14561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Same parameters </a:t>
            </a:r>
            <a:br>
              <a:rPr lang="en-US" sz="1350" dirty="0"/>
            </a:br>
            <a:r>
              <a:rPr lang="en-US" sz="1350" dirty="0"/>
              <a:t>at this level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16370" y="3200168"/>
            <a:ext cx="14561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Same parameters </a:t>
            </a:r>
            <a:br>
              <a:rPr lang="en-US" sz="1350" dirty="0"/>
            </a:br>
            <a:r>
              <a:rPr lang="en-US" sz="1350" dirty="0"/>
              <a:t>at this level </a:t>
            </a:r>
          </a:p>
        </p:txBody>
      </p:sp>
      <p:sp>
        <p:nvSpPr>
          <p:cNvPr id="50" name="Right Arrow 49"/>
          <p:cNvSpPr/>
          <p:nvPr/>
        </p:nvSpPr>
        <p:spPr>
          <a:xfrm rot="10800000">
            <a:off x="5884704" y="1995193"/>
            <a:ext cx="263842" cy="27214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Right Arrow 52"/>
          <p:cNvSpPr/>
          <p:nvPr/>
        </p:nvSpPr>
        <p:spPr>
          <a:xfrm rot="10800000">
            <a:off x="5884704" y="3306471"/>
            <a:ext cx="263842" cy="27214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/>
          <p:cNvSpPr txBox="1"/>
          <p:nvPr/>
        </p:nvSpPr>
        <p:spPr>
          <a:xfrm rot="5400000">
            <a:off x="6691710" y="2379054"/>
            <a:ext cx="5020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ym typeface="Symbol"/>
              </a:rPr>
              <a:t></a:t>
            </a:r>
            <a:endParaRPr 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146464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3452964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347864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3092458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3479054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327378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19" y="836885"/>
            <a:ext cx="4361694" cy="2151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6824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Last </a:t>
            </a:r>
            <a:r>
              <a:rPr sz="2800" spc="-25" dirty="0"/>
              <a:t>Time: </a:t>
            </a:r>
            <a:r>
              <a:rPr sz="2800" spc="-5" dirty="0"/>
              <a:t>CNN</a:t>
            </a:r>
            <a:r>
              <a:rPr sz="2800" spc="-275" dirty="0"/>
              <a:t> </a:t>
            </a:r>
            <a:r>
              <a:rPr sz="2800" spc="-5" dirty="0"/>
              <a:t>Architectures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7330535" y="313141"/>
            <a:ext cx="1208972" cy="374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25633" y="4082863"/>
            <a:ext cx="9340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GoogLeNet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9760" y="3247926"/>
            <a:ext cx="4001642" cy="12576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7389" y="458099"/>
            <a:ext cx="1890624" cy="38742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2212" y="4244388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AlexNet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DBA3E4FC-7150-4A90-BD1B-515CF234826B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3260" y="471344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1506228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1753232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2896768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4255163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608629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2350730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2701526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2987900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7046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1952789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76" y="26436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106541" y="3308568"/>
            <a:ext cx="420370" cy="91566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9792" y="2285350"/>
            <a:ext cx="1033780" cy="657225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6541" y="1021030"/>
            <a:ext cx="420370" cy="916305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5491" y="1954991"/>
            <a:ext cx="81974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5491" y="2960794"/>
            <a:ext cx="81974" cy="347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825890" y="2442125"/>
            <a:ext cx="541655" cy="324485"/>
            <a:chOff x="4825890" y="2442125"/>
            <a:chExt cx="541655" cy="324485"/>
          </a:xfrm>
        </p:grpSpPr>
        <p:sp>
          <p:nvSpPr>
            <p:cNvPr id="9" name="object 9"/>
            <p:cNvSpPr/>
            <p:nvPr/>
          </p:nvSpPr>
          <p:spPr>
            <a:xfrm>
              <a:off x="4835415" y="2451650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4" y="8200"/>
                  </a:lnTo>
                  <a:lnTo>
                    <a:pt x="69199" y="18641"/>
                  </a:lnTo>
                  <a:lnTo>
                    <a:pt x="118904" y="30961"/>
                  </a:lnTo>
                  <a:lnTo>
                    <a:pt x="174997" y="44801"/>
                  </a:lnTo>
                  <a:lnTo>
                    <a:pt x="234718" y="59801"/>
                  </a:lnTo>
                  <a:lnTo>
                    <a:pt x="295305" y="75601"/>
                  </a:lnTo>
                  <a:lnTo>
                    <a:pt x="353997" y="91843"/>
                  </a:lnTo>
                  <a:lnTo>
                    <a:pt x="408034" y="108165"/>
                  </a:lnTo>
                  <a:lnTo>
                    <a:pt x="454653" y="124208"/>
                  </a:lnTo>
                  <a:lnTo>
                    <a:pt x="491095" y="139613"/>
                  </a:lnTo>
                  <a:lnTo>
                    <a:pt x="522398" y="167069"/>
                  </a:lnTo>
                  <a:lnTo>
                    <a:pt x="508640" y="181960"/>
                  </a:lnTo>
                  <a:lnTo>
                    <a:pt x="472905" y="197058"/>
                  </a:lnTo>
                  <a:lnTo>
                    <a:pt x="420033" y="212103"/>
                  </a:lnTo>
                  <a:lnTo>
                    <a:pt x="354867" y="226835"/>
                  </a:lnTo>
                  <a:lnTo>
                    <a:pt x="282249" y="240994"/>
                  </a:lnTo>
                  <a:lnTo>
                    <a:pt x="235229" y="249426"/>
                  </a:lnTo>
                  <a:lnTo>
                    <a:pt x="188371" y="257469"/>
                  </a:lnTo>
                  <a:lnTo>
                    <a:pt x="142858" y="265062"/>
                  </a:lnTo>
                  <a:lnTo>
                    <a:pt x="99874" y="272144"/>
                  </a:lnTo>
                  <a:lnTo>
                    <a:pt x="89299" y="273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30090" y="2685044"/>
              <a:ext cx="109699" cy="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4DCE5957-2A12-41AA-B871-6ADA88476148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6824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Last </a:t>
            </a:r>
            <a:r>
              <a:rPr sz="2800" spc="-25" dirty="0"/>
              <a:t>Time: </a:t>
            </a:r>
            <a:r>
              <a:rPr sz="2800" spc="-5" dirty="0"/>
              <a:t>CNN</a:t>
            </a:r>
            <a:r>
              <a:rPr sz="2800" spc="-275" dirty="0"/>
              <a:t> </a:t>
            </a:r>
            <a:r>
              <a:rPr sz="2800" spc="-5" dirty="0"/>
              <a:t>Architectures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65406" y="875563"/>
            <a:ext cx="4386567" cy="221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34714" y="291949"/>
            <a:ext cx="3055368" cy="2983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5292" y="3361814"/>
            <a:ext cx="5884417" cy="1164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53969" y="3366442"/>
            <a:ext cx="618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ResNet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5FE2BD61-4789-4DE8-9F65-8FCB319C3100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3260" y="471344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8800" y="4214089"/>
            <a:ext cx="538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SENet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76" y="26436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106541" y="3308568"/>
            <a:ext cx="420370" cy="91566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9792" y="2285350"/>
            <a:ext cx="1033780" cy="657225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6541" y="1021030"/>
            <a:ext cx="420370" cy="916305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5491" y="1954991"/>
            <a:ext cx="81974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5491" y="2960794"/>
            <a:ext cx="81974" cy="347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825890" y="2171945"/>
            <a:ext cx="917575" cy="594360"/>
            <a:chOff x="4825890" y="2171945"/>
            <a:chExt cx="917575" cy="594360"/>
          </a:xfrm>
        </p:grpSpPr>
        <p:sp>
          <p:nvSpPr>
            <p:cNvPr id="9" name="object 9"/>
            <p:cNvSpPr/>
            <p:nvPr/>
          </p:nvSpPr>
          <p:spPr>
            <a:xfrm>
              <a:off x="4835415" y="2451650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4" y="8200"/>
                  </a:lnTo>
                  <a:lnTo>
                    <a:pt x="69199" y="18641"/>
                  </a:lnTo>
                  <a:lnTo>
                    <a:pt x="118904" y="30961"/>
                  </a:lnTo>
                  <a:lnTo>
                    <a:pt x="174997" y="44801"/>
                  </a:lnTo>
                  <a:lnTo>
                    <a:pt x="234718" y="59801"/>
                  </a:lnTo>
                  <a:lnTo>
                    <a:pt x="295305" y="75601"/>
                  </a:lnTo>
                  <a:lnTo>
                    <a:pt x="353997" y="91843"/>
                  </a:lnTo>
                  <a:lnTo>
                    <a:pt x="408034" y="108165"/>
                  </a:lnTo>
                  <a:lnTo>
                    <a:pt x="454653" y="124208"/>
                  </a:lnTo>
                  <a:lnTo>
                    <a:pt x="491095" y="139613"/>
                  </a:lnTo>
                  <a:lnTo>
                    <a:pt x="522398" y="167069"/>
                  </a:lnTo>
                  <a:lnTo>
                    <a:pt x="508640" y="181960"/>
                  </a:lnTo>
                  <a:lnTo>
                    <a:pt x="472905" y="197058"/>
                  </a:lnTo>
                  <a:lnTo>
                    <a:pt x="420033" y="212103"/>
                  </a:lnTo>
                  <a:lnTo>
                    <a:pt x="354867" y="226835"/>
                  </a:lnTo>
                  <a:lnTo>
                    <a:pt x="282249" y="240994"/>
                  </a:lnTo>
                  <a:lnTo>
                    <a:pt x="235229" y="249426"/>
                  </a:lnTo>
                  <a:lnTo>
                    <a:pt x="188371" y="257469"/>
                  </a:lnTo>
                  <a:lnTo>
                    <a:pt x="142858" y="265062"/>
                  </a:lnTo>
                  <a:lnTo>
                    <a:pt x="99874" y="272144"/>
                  </a:lnTo>
                  <a:lnTo>
                    <a:pt x="89299" y="273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30090" y="2685044"/>
              <a:ext cx="109699" cy="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60214" y="2181470"/>
              <a:ext cx="273685" cy="236220"/>
            </a:xfrm>
            <a:custGeom>
              <a:avLst/>
              <a:gdLst/>
              <a:ahLst/>
              <a:cxnLst/>
              <a:rect l="l" t="t" r="r" b="b"/>
              <a:pathLst>
                <a:path w="273685" h="236219">
                  <a:moveTo>
                    <a:pt x="273674" y="0"/>
                  </a:moveTo>
                  <a:lnTo>
                    <a:pt x="0" y="23562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85164" y="2383725"/>
              <a:ext cx="105099" cy="992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02341" y="1695567"/>
            <a:ext cx="26295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Key idea: RNNs have an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“internal state”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that is  updated as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 sequence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is  processed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4DB15ED9-BF66-4EA4-A96D-4C8A9648E832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76" y="26436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703134" y="3257668"/>
            <a:ext cx="420370" cy="91566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6384" y="2234450"/>
            <a:ext cx="1033780" cy="657225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3134" y="970130"/>
            <a:ext cx="420370" cy="916305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2083" y="1904091"/>
            <a:ext cx="81974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72083" y="2909894"/>
            <a:ext cx="81974" cy="347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422482" y="2391225"/>
            <a:ext cx="541655" cy="324485"/>
            <a:chOff x="8422482" y="2391225"/>
            <a:chExt cx="541655" cy="324485"/>
          </a:xfrm>
        </p:grpSpPr>
        <p:sp>
          <p:nvSpPr>
            <p:cNvPr id="9" name="object 9"/>
            <p:cNvSpPr/>
            <p:nvPr/>
          </p:nvSpPr>
          <p:spPr>
            <a:xfrm>
              <a:off x="8432007" y="2400750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4" y="8200"/>
                  </a:lnTo>
                  <a:lnTo>
                    <a:pt x="69199" y="18641"/>
                  </a:lnTo>
                  <a:lnTo>
                    <a:pt x="118904" y="30961"/>
                  </a:lnTo>
                  <a:lnTo>
                    <a:pt x="174997" y="44801"/>
                  </a:lnTo>
                  <a:lnTo>
                    <a:pt x="234718" y="59801"/>
                  </a:lnTo>
                  <a:lnTo>
                    <a:pt x="295305" y="75601"/>
                  </a:lnTo>
                  <a:lnTo>
                    <a:pt x="353997" y="91843"/>
                  </a:lnTo>
                  <a:lnTo>
                    <a:pt x="408034" y="108165"/>
                  </a:lnTo>
                  <a:lnTo>
                    <a:pt x="454653" y="124208"/>
                  </a:lnTo>
                  <a:lnTo>
                    <a:pt x="491095" y="139613"/>
                  </a:lnTo>
                  <a:lnTo>
                    <a:pt x="522398" y="167069"/>
                  </a:lnTo>
                  <a:lnTo>
                    <a:pt x="508640" y="181960"/>
                  </a:lnTo>
                  <a:lnTo>
                    <a:pt x="472905" y="197058"/>
                  </a:lnTo>
                  <a:lnTo>
                    <a:pt x="420033" y="212103"/>
                  </a:lnTo>
                  <a:lnTo>
                    <a:pt x="354867" y="226835"/>
                  </a:lnTo>
                  <a:lnTo>
                    <a:pt x="282249" y="240994"/>
                  </a:lnTo>
                  <a:lnTo>
                    <a:pt x="235229" y="249426"/>
                  </a:lnTo>
                  <a:lnTo>
                    <a:pt x="188371" y="257469"/>
                  </a:lnTo>
                  <a:lnTo>
                    <a:pt x="142858" y="265062"/>
                  </a:lnTo>
                  <a:lnTo>
                    <a:pt x="99874" y="272144"/>
                  </a:lnTo>
                  <a:lnTo>
                    <a:pt x="89299" y="273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6682" y="2634144"/>
              <a:ext cx="109699" cy="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4749" y="997453"/>
            <a:ext cx="51435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0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dirty="0">
                <a:latin typeface="Arial"/>
                <a:cs typeface="Arial"/>
              </a:rPr>
              <a:t>a sequence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vectors </a:t>
            </a:r>
            <a:r>
              <a:rPr sz="1800" b="1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by  applying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recurrence </a:t>
            </a:r>
            <a:r>
              <a:rPr sz="1800" b="1" dirty="0">
                <a:latin typeface="Arial"/>
                <a:cs typeface="Arial"/>
              </a:rPr>
              <a:t>formula </a:t>
            </a:r>
            <a:r>
              <a:rPr sz="1800" spc="-5" dirty="0">
                <a:latin typeface="Arial"/>
                <a:cs typeface="Arial"/>
              </a:rPr>
              <a:t>at every time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84871" y="2060370"/>
            <a:ext cx="4008754" cy="654050"/>
            <a:chOff x="1784871" y="2060370"/>
            <a:chExt cx="4008754" cy="654050"/>
          </a:xfrm>
        </p:grpSpPr>
        <p:sp>
          <p:nvSpPr>
            <p:cNvPr id="13" name="object 13"/>
            <p:cNvSpPr/>
            <p:nvPr/>
          </p:nvSpPr>
          <p:spPr>
            <a:xfrm>
              <a:off x="1861243" y="2132312"/>
              <a:ext cx="3932235" cy="5695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94396" y="2069895"/>
              <a:ext cx="621030" cy="614680"/>
            </a:xfrm>
            <a:custGeom>
              <a:avLst/>
              <a:gdLst/>
              <a:ahLst/>
              <a:cxnLst/>
              <a:rect l="l" t="t" r="r" b="b"/>
              <a:pathLst>
                <a:path w="621030" h="614680">
                  <a:moveTo>
                    <a:pt x="0" y="0"/>
                  </a:moveTo>
                  <a:lnTo>
                    <a:pt x="620698" y="0"/>
                  </a:lnTo>
                  <a:lnTo>
                    <a:pt x="620698" y="614098"/>
                  </a:lnTo>
                  <a:lnTo>
                    <a:pt x="0" y="6140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8017" y="2090545"/>
              <a:ext cx="939800" cy="614680"/>
            </a:xfrm>
            <a:custGeom>
              <a:avLst/>
              <a:gdLst/>
              <a:ahLst/>
              <a:cxnLst/>
              <a:rect l="l" t="t" r="r" b="b"/>
              <a:pathLst>
                <a:path w="939800" h="614680">
                  <a:moveTo>
                    <a:pt x="0" y="0"/>
                  </a:moveTo>
                  <a:lnTo>
                    <a:pt x="939298" y="0"/>
                  </a:lnTo>
                  <a:lnTo>
                    <a:pt x="939298" y="614098"/>
                  </a:lnTo>
                  <a:lnTo>
                    <a:pt x="0" y="6140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70439" y="2090545"/>
              <a:ext cx="549275" cy="614680"/>
            </a:xfrm>
            <a:custGeom>
              <a:avLst/>
              <a:gdLst/>
              <a:ahLst/>
              <a:cxnLst/>
              <a:rect l="l" t="t" r="r" b="b"/>
              <a:pathLst>
                <a:path w="549275" h="614680">
                  <a:moveTo>
                    <a:pt x="0" y="0"/>
                  </a:moveTo>
                  <a:lnTo>
                    <a:pt x="548698" y="0"/>
                  </a:lnTo>
                  <a:lnTo>
                    <a:pt x="548698" y="614098"/>
                  </a:lnTo>
                  <a:lnTo>
                    <a:pt x="0" y="6140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94524" y="2756402"/>
            <a:ext cx="5801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0005" algn="l"/>
                <a:tab pos="3874770" algn="l"/>
              </a:tabLst>
            </a:pPr>
            <a:r>
              <a:rPr sz="3600" spc="-7" baseline="2314" dirty="0">
                <a:solidFill>
                  <a:srgbClr val="0000FF"/>
                </a:solidFill>
                <a:latin typeface="Arial"/>
                <a:cs typeface="Arial"/>
              </a:rPr>
              <a:t>new </a:t>
            </a:r>
            <a:r>
              <a:rPr sz="3600" baseline="2314" dirty="0">
                <a:solidFill>
                  <a:srgbClr val="0000FF"/>
                </a:solidFill>
                <a:latin typeface="Arial"/>
                <a:cs typeface="Arial"/>
              </a:rPr>
              <a:t>state	</a:t>
            </a:r>
            <a:r>
              <a:rPr sz="3600" spc="-7" baseline="2314" dirty="0">
                <a:solidFill>
                  <a:srgbClr val="38751C"/>
                </a:solidFill>
                <a:latin typeface="Arial"/>
                <a:cs typeface="Arial"/>
              </a:rPr>
              <a:t>old </a:t>
            </a:r>
            <a:r>
              <a:rPr sz="3600" baseline="2314" dirty="0">
                <a:solidFill>
                  <a:srgbClr val="38751C"/>
                </a:solidFill>
                <a:latin typeface="Arial"/>
                <a:cs typeface="Arial"/>
              </a:rPr>
              <a:t>state	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7190" y="3118351"/>
            <a:ext cx="2089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some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18718" y="2069895"/>
            <a:ext cx="720090" cy="614680"/>
          </a:xfrm>
          <a:custGeom>
            <a:avLst/>
            <a:gdLst/>
            <a:ahLst/>
            <a:cxnLst/>
            <a:rect l="l" t="t" r="r" b="b"/>
            <a:pathLst>
              <a:path w="720089" h="614680">
                <a:moveTo>
                  <a:pt x="0" y="0"/>
                </a:moveTo>
                <a:lnTo>
                  <a:pt x="719698" y="0"/>
                </a:lnTo>
                <a:lnTo>
                  <a:pt x="719698" y="614098"/>
                </a:lnTo>
                <a:lnTo>
                  <a:pt x="0" y="61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07122" y="3413102"/>
            <a:ext cx="256476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some</a:t>
            </a:r>
            <a:r>
              <a:rPr sz="2400" spc="-2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9900FF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9900FF"/>
                </a:solidFill>
                <a:latin typeface="Arial"/>
                <a:cs typeface="Arial"/>
              </a:rPr>
              <a:t>with parameters</a:t>
            </a:r>
            <a:r>
              <a:rPr sz="2400" spc="-9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31368" y="2760194"/>
            <a:ext cx="171450" cy="680720"/>
          </a:xfrm>
          <a:custGeom>
            <a:avLst/>
            <a:gdLst/>
            <a:ahLst/>
            <a:cxnLst/>
            <a:rect l="l" t="t" r="r" b="b"/>
            <a:pathLst>
              <a:path w="171450" h="680720">
                <a:moveTo>
                  <a:pt x="0" y="680398"/>
                </a:moveTo>
                <a:lnTo>
                  <a:pt x="170999" y="0"/>
                </a:lnTo>
              </a:path>
            </a:pathLst>
          </a:custGeom>
          <a:ln w="9524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8848F22A-3155-4AEC-BFB2-A19E14A9DB04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76" y="26436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703134" y="3257668"/>
            <a:ext cx="420370" cy="91566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6384" y="2234450"/>
            <a:ext cx="1033780" cy="657225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3134" y="970130"/>
            <a:ext cx="420370" cy="916305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2083" y="1904091"/>
            <a:ext cx="81974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72083" y="2909894"/>
            <a:ext cx="81974" cy="347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422482" y="2391225"/>
            <a:ext cx="541655" cy="324485"/>
            <a:chOff x="8422482" y="2391225"/>
            <a:chExt cx="541655" cy="324485"/>
          </a:xfrm>
        </p:grpSpPr>
        <p:sp>
          <p:nvSpPr>
            <p:cNvPr id="9" name="object 9"/>
            <p:cNvSpPr/>
            <p:nvPr/>
          </p:nvSpPr>
          <p:spPr>
            <a:xfrm>
              <a:off x="8432007" y="2400750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4" y="8200"/>
                  </a:lnTo>
                  <a:lnTo>
                    <a:pt x="69199" y="18641"/>
                  </a:lnTo>
                  <a:lnTo>
                    <a:pt x="118904" y="30961"/>
                  </a:lnTo>
                  <a:lnTo>
                    <a:pt x="174997" y="44801"/>
                  </a:lnTo>
                  <a:lnTo>
                    <a:pt x="234718" y="59801"/>
                  </a:lnTo>
                  <a:lnTo>
                    <a:pt x="295305" y="75601"/>
                  </a:lnTo>
                  <a:lnTo>
                    <a:pt x="353997" y="91843"/>
                  </a:lnTo>
                  <a:lnTo>
                    <a:pt x="408034" y="108165"/>
                  </a:lnTo>
                  <a:lnTo>
                    <a:pt x="454653" y="124208"/>
                  </a:lnTo>
                  <a:lnTo>
                    <a:pt x="491095" y="139613"/>
                  </a:lnTo>
                  <a:lnTo>
                    <a:pt x="522398" y="167069"/>
                  </a:lnTo>
                  <a:lnTo>
                    <a:pt x="508640" y="181960"/>
                  </a:lnTo>
                  <a:lnTo>
                    <a:pt x="472905" y="197058"/>
                  </a:lnTo>
                  <a:lnTo>
                    <a:pt x="420033" y="212103"/>
                  </a:lnTo>
                  <a:lnTo>
                    <a:pt x="354867" y="226835"/>
                  </a:lnTo>
                  <a:lnTo>
                    <a:pt x="282249" y="240994"/>
                  </a:lnTo>
                  <a:lnTo>
                    <a:pt x="235229" y="249426"/>
                  </a:lnTo>
                  <a:lnTo>
                    <a:pt x="188371" y="257469"/>
                  </a:lnTo>
                  <a:lnTo>
                    <a:pt x="142858" y="265062"/>
                  </a:lnTo>
                  <a:lnTo>
                    <a:pt x="99874" y="272144"/>
                  </a:lnTo>
                  <a:lnTo>
                    <a:pt x="89299" y="273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6682" y="2634144"/>
              <a:ext cx="109699" cy="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4749" y="997453"/>
            <a:ext cx="51435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0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dirty="0">
                <a:latin typeface="Arial"/>
                <a:cs typeface="Arial"/>
              </a:rPr>
              <a:t>a sequence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vectors </a:t>
            </a:r>
            <a:r>
              <a:rPr sz="1800" b="1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by  applying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recurrence </a:t>
            </a:r>
            <a:r>
              <a:rPr sz="1800" b="1" dirty="0">
                <a:latin typeface="Arial"/>
                <a:cs typeface="Arial"/>
              </a:rPr>
              <a:t>formula </a:t>
            </a:r>
            <a:r>
              <a:rPr sz="1800" spc="-5" dirty="0">
                <a:latin typeface="Arial"/>
                <a:cs typeface="Arial"/>
              </a:rPr>
              <a:t>at every time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61243" y="2132312"/>
            <a:ext cx="3932235" cy="569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2098" y="3402901"/>
            <a:ext cx="587819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Notice: 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function and 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set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of parameters are used at every time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7F506479-6238-4061-B4C4-6E86EC3ECEF9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594" y="26436"/>
            <a:ext cx="7135495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(Simple) Recurrent Neural</a:t>
            </a:r>
            <a:r>
              <a:rPr sz="3600" spc="-85" dirty="0"/>
              <a:t> </a:t>
            </a:r>
            <a:r>
              <a:rPr sz="3600" spc="-5" dirty="0"/>
              <a:t>Network</a:t>
            </a:r>
            <a:endParaRPr sz="3600"/>
          </a:p>
          <a:p>
            <a:pPr marL="283210">
              <a:lnSpc>
                <a:spcPct val="100000"/>
              </a:lnSpc>
              <a:spcBef>
                <a:spcPts val="15"/>
              </a:spcBef>
            </a:pPr>
            <a:r>
              <a:rPr sz="1800" spc="-5" dirty="0"/>
              <a:t>The </a:t>
            </a:r>
            <a:r>
              <a:rPr sz="1800" dirty="0"/>
              <a:t>state consists </a:t>
            </a:r>
            <a:r>
              <a:rPr sz="1800" spc="-5" dirty="0"/>
              <a:t>of </a:t>
            </a:r>
            <a:r>
              <a:rPr sz="1800" dirty="0"/>
              <a:t>a single </a:t>
            </a:r>
            <a:r>
              <a:rPr sz="1800" i="1" dirty="0">
                <a:latin typeface="Arial"/>
                <a:cs typeface="Arial"/>
              </a:rPr>
              <a:t>“hidden” </a:t>
            </a:r>
            <a:r>
              <a:rPr sz="1800" dirty="0"/>
              <a:t>vector</a:t>
            </a:r>
            <a:r>
              <a:rPr sz="1800" spc="-25" dirty="0"/>
              <a:t> 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dirty="0"/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0123" y="3339968"/>
            <a:ext cx="398145" cy="86868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273" y="2369820"/>
            <a:ext cx="979805" cy="623570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6383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12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23" y="1171072"/>
            <a:ext cx="398145" cy="868680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8183" y="2057545"/>
            <a:ext cx="81979" cy="312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8183" y="3011193"/>
            <a:ext cx="81979" cy="32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481677" y="2517969"/>
            <a:ext cx="514984" cy="309245"/>
            <a:chOff x="1481677" y="2517969"/>
            <a:chExt cx="514984" cy="309245"/>
          </a:xfrm>
        </p:grpSpPr>
        <p:sp>
          <p:nvSpPr>
            <p:cNvPr id="9" name="object 9"/>
            <p:cNvSpPr/>
            <p:nvPr/>
          </p:nvSpPr>
          <p:spPr>
            <a:xfrm>
              <a:off x="1491201" y="2527494"/>
              <a:ext cx="495934" cy="259079"/>
            </a:xfrm>
            <a:custGeom>
              <a:avLst/>
              <a:gdLst/>
              <a:ahLst/>
              <a:cxnLst/>
              <a:rect l="l" t="t" r="r" b="b"/>
              <a:pathLst>
                <a:path w="495935" h="259080">
                  <a:moveTo>
                    <a:pt x="0" y="0"/>
                  </a:moveTo>
                  <a:lnTo>
                    <a:pt x="30225" y="8592"/>
                  </a:lnTo>
                  <a:lnTo>
                    <a:pt x="73607" y="19675"/>
                  </a:lnTo>
                  <a:lnTo>
                    <a:pt x="126748" y="32805"/>
                  </a:lnTo>
                  <a:lnTo>
                    <a:pt x="186247" y="47540"/>
                  </a:lnTo>
                  <a:lnTo>
                    <a:pt x="248707" y="63436"/>
                  </a:lnTo>
                  <a:lnTo>
                    <a:pt x="310729" y="80050"/>
                  </a:lnTo>
                  <a:lnTo>
                    <a:pt x="368913" y="96940"/>
                  </a:lnTo>
                  <a:lnTo>
                    <a:pt x="419862" y="113663"/>
                  </a:lnTo>
                  <a:lnTo>
                    <a:pt x="460176" y="129776"/>
                  </a:lnTo>
                  <a:lnTo>
                    <a:pt x="495306" y="158399"/>
                  </a:lnTo>
                  <a:lnTo>
                    <a:pt x="482258" y="172515"/>
                  </a:lnTo>
                  <a:lnTo>
                    <a:pt x="398245" y="201090"/>
                  </a:lnTo>
                  <a:lnTo>
                    <a:pt x="336459" y="215054"/>
                  </a:lnTo>
                  <a:lnTo>
                    <a:pt x="267606" y="228474"/>
                  </a:lnTo>
                  <a:lnTo>
                    <a:pt x="223024" y="236480"/>
                  </a:lnTo>
                  <a:lnTo>
                    <a:pt x="178596" y="244112"/>
                  </a:lnTo>
                  <a:lnTo>
                    <a:pt x="135442" y="251311"/>
                  </a:lnTo>
                  <a:lnTo>
                    <a:pt x="94682" y="258024"/>
                  </a:lnTo>
                  <a:lnTo>
                    <a:pt x="90522" y="25872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7086" y="2745719"/>
              <a:ext cx="109679" cy="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986969" y="2719179"/>
            <a:ext cx="4606465" cy="392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86969" y="3504854"/>
            <a:ext cx="1858257" cy="3914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1292" y="1407136"/>
            <a:ext cx="3006050" cy="435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962102" y="2039170"/>
            <a:ext cx="41275" cy="424815"/>
            <a:chOff x="4962102" y="2039170"/>
            <a:chExt cx="41275" cy="424815"/>
          </a:xfrm>
        </p:grpSpPr>
        <p:sp>
          <p:nvSpPr>
            <p:cNvPr id="15" name="object 15"/>
            <p:cNvSpPr/>
            <p:nvPr/>
          </p:nvSpPr>
          <p:spPr>
            <a:xfrm>
              <a:off x="4982590" y="2039170"/>
              <a:ext cx="0" cy="377190"/>
            </a:xfrm>
            <a:custGeom>
              <a:avLst/>
              <a:gdLst/>
              <a:ahLst/>
              <a:cxnLst/>
              <a:rect l="l" t="t" r="r" b="b"/>
              <a:pathLst>
                <a:path h="377189">
                  <a:moveTo>
                    <a:pt x="0" y="0"/>
                  </a:moveTo>
                  <a:lnTo>
                    <a:pt x="0" y="3766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66865" y="2415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66865" y="2415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65986" y="4062280"/>
            <a:ext cx="31502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Sometimes </a:t>
            </a:r>
            <a:r>
              <a:rPr sz="1400" dirty="0">
                <a:latin typeface="Arial"/>
                <a:cs typeface="Arial"/>
              </a:rPr>
              <a:t>called a </a:t>
            </a:r>
            <a:r>
              <a:rPr sz="1400" spc="-20" dirty="0">
                <a:latin typeface="Arial"/>
                <a:cs typeface="Arial"/>
              </a:rPr>
              <a:t>“Vanilla </a:t>
            </a:r>
            <a:r>
              <a:rPr sz="1400" spc="-5" dirty="0">
                <a:latin typeface="Arial"/>
                <a:cs typeface="Arial"/>
              </a:rPr>
              <a:t>RNN” or an  </a:t>
            </a:r>
            <a:r>
              <a:rPr sz="1400" dirty="0">
                <a:latin typeface="Arial"/>
                <a:cs typeface="Arial"/>
              </a:rPr>
              <a:t>“Elman </a:t>
            </a:r>
            <a:r>
              <a:rPr sz="1400" spc="-5" dirty="0">
                <a:latin typeface="Arial"/>
                <a:cs typeface="Arial"/>
              </a:rPr>
              <a:t>RNN” after Prof. </a:t>
            </a:r>
            <a:r>
              <a:rPr sz="1400" spc="-10" dirty="0">
                <a:latin typeface="Arial"/>
                <a:cs typeface="Arial"/>
              </a:rPr>
              <a:t>Jeffrey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Elman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40D5182A-0D9F-4E0C-A4CF-26D89FB746AE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2" name="object 22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8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69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5681" y="2814219"/>
            <a:ext cx="82550" cy="432434"/>
            <a:chOff x="1925681" y="2814219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343747" y="2499569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232160" y="2499644"/>
            <a:ext cx="377825" cy="82550"/>
            <a:chOff x="2232160" y="249964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344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395D58B7-422E-48C4-8224-6B3F4BA4F124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8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69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5681" y="2814219"/>
            <a:ext cx="82550" cy="432434"/>
            <a:chOff x="1925681" y="2814219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343747" y="2499569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232160" y="2499644"/>
            <a:ext cx="377825" cy="82550"/>
            <a:chOff x="2232160" y="249964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344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24268" y="2499569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606192" y="2814219"/>
            <a:ext cx="82550" cy="432434"/>
            <a:chOff x="3606192" y="2814219"/>
            <a:chExt cx="82550" cy="432434"/>
          </a:xfrm>
        </p:grpSpPr>
        <p:sp>
          <p:nvSpPr>
            <p:cNvPr id="16" name="object 16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912666" y="2499644"/>
            <a:ext cx="377825" cy="82550"/>
            <a:chOff x="3912666" y="2499644"/>
            <a:chExt cx="377825" cy="82550"/>
          </a:xfrm>
        </p:grpSpPr>
        <p:sp>
          <p:nvSpPr>
            <p:cNvPr id="19" name="object 19"/>
            <p:cNvSpPr/>
            <p:nvPr/>
          </p:nvSpPr>
          <p:spPr>
            <a:xfrm>
              <a:off x="3912666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1624C363-DF9B-4F48-8182-070DAAF0F532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7" name="object 2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8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69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5681" y="2814219"/>
            <a:ext cx="82550" cy="432434"/>
            <a:chOff x="1925681" y="2814219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343747" y="2499569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232160" y="2499644"/>
            <a:ext cx="377825" cy="82550"/>
            <a:chOff x="2232160" y="249964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344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24268" y="2499569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606192" y="2814219"/>
            <a:ext cx="82550" cy="432434"/>
            <a:chOff x="3606192" y="2814219"/>
            <a:chExt cx="82550" cy="432434"/>
          </a:xfrm>
        </p:grpSpPr>
        <p:sp>
          <p:nvSpPr>
            <p:cNvPr id="16" name="object 16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912666" y="2499644"/>
            <a:ext cx="377825" cy="82550"/>
            <a:chOff x="3912666" y="2499644"/>
            <a:chExt cx="377825" cy="82550"/>
          </a:xfrm>
        </p:grpSpPr>
        <p:sp>
          <p:nvSpPr>
            <p:cNvPr id="19" name="object 19"/>
            <p:cNvSpPr/>
            <p:nvPr/>
          </p:nvSpPr>
          <p:spPr>
            <a:xfrm>
              <a:off x="3912666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286689" y="2814219"/>
            <a:ext cx="82550" cy="432434"/>
            <a:chOff x="5286689" y="2814219"/>
            <a:chExt cx="82550" cy="432434"/>
          </a:xfrm>
        </p:grpSpPr>
        <p:sp>
          <p:nvSpPr>
            <p:cNvPr id="25" name="object 25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734465" y="2499569"/>
            <a:ext cx="309274" cy="8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29" name="object 29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36" name="object 36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806128FB-5B8F-4565-B776-FEABE7B716AC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41" name="object 4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34465" y="2499569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41" name="object 41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44267" y="2795619"/>
            <a:ext cx="6106795" cy="1745614"/>
            <a:chOff x="1044267" y="2795619"/>
            <a:chExt cx="6106795" cy="1745614"/>
          </a:xfrm>
        </p:grpSpPr>
        <p:sp>
          <p:nvSpPr>
            <p:cNvPr id="45" name="object 45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54" name="object 54"/>
          <p:cNvSpPr txBox="1"/>
          <p:nvPr/>
        </p:nvSpPr>
        <p:spPr>
          <a:xfrm>
            <a:off x="1897068" y="1194629"/>
            <a:ext cx="5051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Re-use the </a:t>
            </a:r>
            <a:r>
              <a:rPr sz="1800" dirty="0">
                <a:latin typeface="Arial"/>
                <a:cs typeface="Arial"/>
              </a:rPr>
              <a:t>same </a:t>
            </a:r>
            <a:r>
              <a:rPr sz="1800" spc="-5" dirty="0">
                <a:latin typeface="Arial"/>
                <a:cs typeface="Arial"/>
              </a:rPr>
              <a:t>weight </a:t>
            </a:r>
            <a:r>
              <a:rPr sz="1800" dirty="0">
                <a:latin typeface="Arial"/>
                <a:cs typeface="Arial"/>
              </a:rPr>
              <a:t>matrix </a:t>
            </a:r>
            <a:r>
              <a:rPr sz="1800" spc="-5" dirty="0">
                <a:latin typeface="Arial"/>
                <a:cs typeface="Arial"/>
              </a:rPr>
              <a:t>at every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time-step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59" name="object 5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FD45DF45-D9DC-4975-8C04-97072C94032B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0" name="object 6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34465" y="2499569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728834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900684" y="1791196"/>
            <a:ext cx="82550" cy="360680"/>
            <a:chOff x="7900684" y="1791196"/>
            <a:chExt cx="82550" cy="360680"/>
          </a:xfrm>
        </p:grpSpPr>
        <p:sp>
          <p:nvSpPr>
            <p:cNvPr id="39" name="object 39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45" name="object 45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44267" y="2795619"/>
            <a:ext cx="6106795" cy="1745614"/>
            <a:chOff x="1044267" y="2795619"/>
            <a:chExt cx="6106795" cy="1745614"/>
          </a:xfrm>
        </p:grpSpPr>
        <p:sp>
          <p:nvSpPr>
            <p:cNvPr id="49" name="object 49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58" name="object 58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989287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08766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613419" y="1021797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785269" y="1791196"/>
            <a:ext cx="3458210" cy="360680"/>
            <a:chOff x="2785269" y="1791196"/>
            <a:chExt cx="3458210" cy="360680"/>
          </a:xfrm>
        </p:grpSpPr>
        <p:sp>
          <p:nvSpPr>
            <p:cNvPr id="64" name="object 64"/>
            <p:cNvSpPr/>
            <p:nvPr/>
          </p:nvSpPr>
          <p:spPr>
            <a:xfrm>
              <a:off x="6202137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1137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21615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80615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85269" y="1818196"/>
              <a:ext cx="81999" cy="333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71" name="object 71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D5209E38-E4A6-4565-80FA-7FCD1D7048F2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72" name="object 72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34465" y="2499569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728834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900684" y="1791196"/>
            <a:ext cx="82550" cy="360680"/>
            <a:chOff x="7900684" y="1791196"/>
            <a:chExt cx="82550" cy="360680"/>
          </a:xfrm>
        </p:grpSpPr>
        <p:sp>
          <p:nvSpPr>
            <p:cNvPr id="39" name="object 39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45" name="object 45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44267" y="2795619"/>
            <a:ext cx="6106795" cy="1745614"/>
            <a:chOff x="1044267" y="2795619"/>
            <a:chExt cx="6106795" cy="1745614"/>
          </a:xfrm>
        </p:grpSpPr>
        <p:sp>
          <p:nvSpPr>
            <p:cNvPr id="49" name="object 49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58" name="object 58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989287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08766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613419" y="1021797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785269" y="1791196"/>
            <a:ext cx="3458210" cy="360680"/>
            <a:chOff x="2785269" y="1791196"/>
            <a:chExt cx="3458210" cy="360680"/>
          </a:xfrm>
        </p:grpSpPr>
        <p:sp>
          <p:nvSpPr>
            <p:cNvPr id="64" name="object 64"/>
            <p:cNvSpPr/>
            <p:nvPr/>
          </p:nvSpPr>
          <p:spPr>
            <a:xfrm>
              <a:off x="6202137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1137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21615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80615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85269" y="1818196"/>
              <a:ext cx="81999" cy="333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3429555" y="1195835"/>
            <a:ext cx="435609" cy="430530"/>
            <a:chOff x="3429555" y="1195835"/>
            <a:chExt cx="435609" cy="430530"/>
          </a:xfrm>
        </p:grpSpPr>
        <p:sp>
          <p:nvSpPr>
            <p:cNvPr id="70" name="object 70"/>
            <p:cNvSpPr/>
            <p:nvPr/>
          </p:nvSpPr>
          <p:spPr>
            <a:xfrm>
              <a:off x="3434317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34317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3434317" y="1200597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5114752" y="1168710"/>
            <a:ext cx="435609" cy="430530"/>
            <a:chOff x="5114752" y="1168710"/>
            <a:chExt cx="435609" cy="430530"/>
          </a:xfrm>
        </p:grpSpPr>
        <p:sp>
          <p:nvSpPr>
            <p:cNvPr id="74" name="object 74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119514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854298" y="1168710"/>
            <a:ext cx="435609" cy="430530"/>
            <a:chOff x="6854298" y="1168710"/>
            <a:chExt cx="435609" cy="430530"/>
          </a:xfrm>
        </p:grpSpPr>
        <p:sp>
          <p:nvSpPr>
            <p:cNvPr id="78" name="object 78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6859061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593845" y="1168710"/>
            <a:ext cx="435609" cy="430530"/>
            <a:chOff x="8593845" y="1168710"/>
            <a:chExt cx="435609" cy="430530"/>
          </a:xfrm>
        </p:grpSpPr>
        <p:sp>
          <p:nvSpPr>
            <p:cNvPr id="82" name="object 82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8598607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039118" y="1369907"/>
            <a:ext cx="377190" cy="82550"/>
            <a:chOff x="3039118" y="1369907"/>
            <a:chExt cx="377190" cy="82550"/>
          </a:xfrm>
        </p:grpSpPr>
        <p:sp>
          <p:nvSpPr>
            <p:cNvPr id="86" name="object 86"/>
            <p:cNvSpPr/>
            <p:nvPr/>
          </p:nvSpPr>
          <p:spPr>
            <a:xfrm>
              <a:off x="3039118" y="1410897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>
                  <a:moveTo>
                    <a:pt x="0" y="0"/>
                  </a:moveTo>
                  <a:lnTo>
                    <a:pt x="28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10393" y="1369907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4734465" y="1342782"/>
            <a:ext cx="367030" cy="82550"/>
            <a:chOff x="4734465" y="1342782"/>
            <a:chExt cx="367030" cy="82550"/>
          </a:xfrm>
        </p:grpSpPr>
        <p:sp>
          <p:nvSpPr>
            <p:cNvPr id="89" name="object 89"/>
            <p:cNvSpPr/>
            <p:nvPr/>
          </p:nvSpPr>
          <p:spPr>
            <a:xfrm>
              <a:off x="4734465" y="1383772"/>
              <a:ext cx="271145" cy="0"/>
            </a:xfrm>
            <a:custGeom>
              <a:avLst/>
              <a:gdLst/>
              <a:ahLst/>
              <a:cxnLst/>
              <a:rect l="l" t="t" r="r" b="b"/>
              <a:pathLst>
                <a:path w="271145">
                  <a:moveTo>
                    <a:pt x="0" y="0"/>
                  </a:moveTo>
                  <a:lnTo>
                    <a:pt x="270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995839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6414987" y="1342782"/>
            <a:ext cx="426084" cy="82550"/>
            <a:chOff x="6414987" y="1342782"/>
            <a:chExt cx="426084" cy="82550"/>
          </a:xfrm>
        </p:grpSpPr>
        <p:sp>
          <p:nvSpPr>
            <p:cNvPr id="92" name="object 92"/>
            <p:cNvSpPr/>
            <p:nvPr/>
          </p:nvSpPr>
          <p:spPr>
            <a:xfrm>
              <a:off x="6414987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735161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8154533" y="1342782"/>
            <a:ext cx="426084" cy="82550"/>
            <a:chOff x="8154533" y="1342782"/>
            <a:chExt cx="426084" cy="82550"/>
          </a:xfrm>
        </p:grpSpPr>
        <p:sp>
          <p:nvSpPr>
            <p:cNvPr id="95" name="object 95"/>
            <p:cNvSpPr/>
            <p:nvPr/>
          </p:nvSpPr>
          <p:spPr>
            <a:xfrm>
              <a:off x="8154533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74707" y="1342782"/>
              <a:ext cx="105499" cy="8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99" name="object 9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7AE542C1-8123-49F9-BC7B-327A6DC9ECCC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00" name="object 10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89" y="1600212"/>
            <a:ext cx="1505362" cy="150815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1327087" y="760925"/>
            <a:ext cx="1505474" cy="852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500" b="1"/>
              <a:t>Classification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2896573" y="747625"/>
            <a:ext cx="1505474" cy="852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500" b="1" dirty="0"/>
              <a:t>Classification </a:t>
            </a:r>
            <a:r>
              <a:rPr lang="en" sz="1500" b="1"/>
              <a:t>+ Localization</a:t>
            </a:r>
            <a:endParaRPr lang="en" sz="1500" b="1" dirty="0"/>
          </a:p>
        </p:txBody>
      </p:sp>
      <p:sp>
        <p:nvSpPr>
          <p:cNvPr id="87" name="Shape 87"/>
          <p:cNvSpPr txBox="1"/>
          <p:nvPr/>
        </p:nvSpPr>
        <p:spPr>
          <a:xfrm>
            <a:off x="1233656" y="69951"/>
            <a:ext cx="5776425" cy="630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/>
              <a:t>Review of </a:t>
            </a:r>
            <a:r>
              <a:rPr lang="en" sz="2400" dirty="0"/>
              <a:t>Last time: </a:t>
            </a:r>
            <a:r>
              <a:rPr lang="en-US" sz="2400" dirty="0"/>
              <a:t>Applications  of CNN </a:t>
            </a:r>
            <a:endParaRPr lang="en" sz="2400" dirty="0"/>
          </a:p>
        </p:txBody>
      </p:sp>
      <p:grpSp>
        <p:nvGrpSpPr>
          <p:cNvPr id="88" name="Shape 88"/>
          <p:cNvGrpSpPr/>
          <p:nvPr/>
        </p:nvGrpSpPr>
        <p:grpSpPr>
          <a:xfrm>
            <a:off x="2896566" y="1607053"/>
            <a:ext cx="1505363" cy="1524604"/>
            <a:chOff x="448550" y="2723399"/>
            <a:chExt cx="2141874" cy="1796500"/>
          </a:xfrm>
        </p:grpSpPr>
        <p:pic>
          <p:nvPicPr>
            <p:cNvPr id="89" name="Shape 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Shape 9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91" name="Shape 91"/>
          <p:cNvSpPr txBox="1"/>
          <p:nvPr/>
        </p:nvSpPr>
        <p:spPr>
          <a:xfrm>
            <a:off x="1302565" y="3238325"/>
            <a:ext cx="1505474" cy="360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350"/>
              <a:t>CAT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874846" y="3238325"/>
            <a:ext cx="1505474" cy="360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350"/>
              <a:t>CAT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4447126" y="3238325"/>
            <a:ext cx="1670625" cy="360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350">
                <a:solidFill>
                  <a:srgbClr val="FF0000"/>
                </a:solidFill>
              </a:rPr>
              <a:t>CAT</a:t>
            </a:r>
            <a:r>
              <a:rPr lang="en" sz="1350"/>
              <a:t>, </a:t>
            </a:r>
            <a:r>
              <a:rPr lang="en" sz="1350">
                <a:solidFill>
                  <a:srgbClr val="4A86E8"/>
                </a:solidFill>
              </a:rPr>
              <a:t>DOG</a:t>
            </a:r>
            <a:r>
              <a:rPr lang="en" sz="1350"/>
              <a:t>, </a:t>
            </a:r>
            <a:r>
              <a:rPr lang="en" sz="1350">
                <a:solidFill>
                  <a:srgbClr val="00FF00"/>
                </a:solidFill>
              </a:rPr>
              <a:t>DUCK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4466055" y="1613519"/>
            <a:ext cx="1670533" cy="1512890"/>
            <a:chOff x="4522198" y="2551275"/>
            <a:chExt cx="1907327" cy="1430524"/>
          </a:xfrm>
        </p:grpSpPr>
        <p:pic>
          <p:nvPicPr>
            <p:cNvPr id="95" name="Shape 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Shape 96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7" name="Shape 97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8" name="Shape 98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9" name="Shape 99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100" name="Shape 100"/>
          <p:cNvSpPr txBox="1"/>
          <p:nvPr/>
        </p:nvSpPr>
        <p:spPr>
          <a:xfrm>
            <a:off x="4466061" y="747625"/>
            <a:ext cx="1670625" cy="852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500" b="1"/>
              <a:t>Object Detection</a:t>
            </a:r>
          </a:p>
        </p:txBody>
      </p:sp>
      <p:grpSp>
        <p:nvGrpSpPr>
          <p:cNvPr id="101" name="Shape 101"/>
          <p:cNvGrpSpPr/>
          <p:nvPr/>
        </p:nvGrpSpPr>
        <p:grpSpPr>
          <a:xfrm>
            <a:off x="6200717" y="1607899"/>
            <a:ext cx="1681769" cy="1523061"/>
            <a:chOff x="1976038" y="594324"/>
            <a:chExt cx="4083699" cy="3062824"/>
          </a:xfrm>
        </p:grpSpPr>
        <p:pic>
          <p:nvPicPr>
            <p:cNvPr id="102" name="Shape 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04" name="Shape 104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05" name="Shape 105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06" name="Shape 106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107" name="Shape 107"/>
          <p:cNvSpPr txBox="1"/>
          <p:nvPr/>
        </p:nvSpPr>
        <p:spPr>
          <a:xfrm>
            <a:off x="6200718" y="747625"/>
            <a:ext cx="1670625" cy="852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500" b="1"/>
              <a:t>Instance Segmentation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6184557" y="3221825"/>
            <a:ext cx="1670625" cy="393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350">
                <a:solidFill>
                  <a:srgbClr val="FF0000"/>
                </a:solidFill>
              </a:rPr>
              <a:t>CAT</a:t>
            </a:r>
            <a:r>
              <a:rPr lang="en" sz="1350"/>
              <a:t>, </a:t>
            </a:r>
            <a:r>
              <a:rPr lang="en" sz="1350">
                <a:solidFill>
                  <a:srgbClr val="4A86E8"/>
                </a:solidFill>
              </a:rPr>
              <a:t>DOG</a:t>
            </a:r>
            <a:r>
              <a:rPr lang="en" sz="1350"/>
              <a:t>, </a:t>
            </a:r>
            <a:r>
              <a:rPr lang="en" sz="1350">
                <a:solidFill>
                  <a:srgbClr val="00FF00"/>
                </a:solidFill>
              </a:rPr>
              <a:t>DUCK</a:t>
            </a:r>
          </a:p>
        </p:txBody>
      </p:sp>
      <p:sp>
        <p:nvSpPr>
          <p:cNvPr id="109" name="Shape 109"/>
          <p:cNvSpPr/>
          <p:nvPr/>
        </p:nvSpPr>
        <p:spPr>
          <a:xfrm rot="-5400000">
            <a:off x="2673263" y="2357151"/>
            <a:ext cx="351899" cy="3093299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10" name="Shape 110"/>
          <p:cNvSpPr txBox="1"/>
          <p:nvPr/>
        </p:nvSpPr>
        <p:spPr>
          <a:xfrm>
            <a:off x="2389990" y="4079750"/>
            <a:ext cx="918449" cy="393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/>
              <a:t>Single object</a:t>
            </a:r>
          </a:p>
        </p:txBody>
      </p:sp>
      <p:sp>
        <p:nvSpPr>
          <p:cNvPr id="111" name="Shape 111"/>
          <p:cNvSpPr/>
          <p:nvPr/>
        </p:nvSpPr>
        <p:spPr>
          <a:xfrm rot="-5400000">
            <a:off x="5994190" y="2240486"/>
            <a:ext cx="351899" cy="3326625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12" name="Shape 112"/>
          <p:cNvSpPr txBox="1"/>
          <p:nvPr/>
        </p:nvSpPr>
        <p:spPr>
          <a:xfrm>
            <a:off x="5630365" y="4068425"/>
            <a:ext cx="1079549" cy="393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/>
              <a:t>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3460865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34465" y="2499569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7728834" y="994673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4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728834" y="994673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7900684" y="1791196"/>
            <a:ext cx="82550" cy="370205"/>
            <a:chOff x="7900684" y="1791196"/>
            <a:chExt cx="82550" cy="370205"/>
          </a:xfrm>
        </p:grpSpPr>
        <p:sp>
          <p:nvSpPr>
            <p:cNvPr id="40" name="object 40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044267" y="994673"/>
            <a:ext cx="6106795" cy="3546475"/>
            <a:chOff x="1044267" y="994673"/>
            <a:chExt cx="6106795" cy="3546475"/>
          </a:xfrm>
        </p:grpSpPr>
        <p:sp>
          <p:nvSpPr>
            <p:cNvPr id="50" name="object 50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89287" y="994673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60" name="object 60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989287" y="994673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08766" y="994673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8766" y="994673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613419" y="1021797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785269" y="1195835"/>
            <a:ext cx="3458210" cy="965200"/>
            <a:chOff x="2785269" y="1195835"/>
            <a:chExt cx="3458210" cy="965200"/>
          </a:xfrm>
        </p:grpSpPr>
        <p:sp>
          <p:nvSpPr>
            <p:cNvPr id="67" name="object 67"/>
            <p:cNvSpPr/>
            <p:nvPr/>
          </p:nvSpPr>
          <p:spPr>
            <a:xfrm>
              <a:off x="6202137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161137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21615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80615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85269" y="1818196"/>
              <a:ext cx="81999" cy="333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34318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34318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434317" y="1200597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114752" y="1168710"/>
            <a:ext cx="435609" cy="430530"/>
            <a:chOff x="5114752" y="1168710"/>
            <a:chExt cx="435609" cy="430530"/>
          </a:xfrm>
        </p:grpSpPr>
        <p:sp>
          <p:nvSpPr>
            <p:cNvPr id="76" name="object 76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5119514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6854298" y="1168710"/>
            <a:ext cx="435609" cy="430530"/>
            <a:chOff x="6854298" y="1168710"/>
            <a:chExt cx="435609" cy="430530"/>
          </a:xfrm>
        </p:grpSpPr>
        <p:sp>
          <p:nvSpPr>
            <p:cNvPr id="80" name="object 80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6859061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8593845" y="1168710"/>
            <a:ext cx="435609" cy="430530"/>
            <a:chOff x="8593845" y="1168710"/>
            <a:chExt cx="435609" cy="430530"/>
          </a:xfrm>
        </p:grpSpPr>
        <p:sp>
          <p:nvSpPr>
            <p:cNvPr id="84" name="object 84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8598607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039118" y="1342782"/>
            <a:ext cx="3801745" cy="109220"/>
            <a:chOff x="3039118" y="1342782"/>
            <a:chExt cx="3801745" cy="109220"/>
          </a:xfrm>
        </p:grpSpPr>
        <p:sp>
          <p:nvSpPr>
            <p:cNvPr id="88" name="object 88"/>
            <p:cNvSpPr/>
            <p:nvPr/>
          </p:nvSpPr>
          <p:spPr>
            <a:xfrm>
              <a:off x="3039118" y="1410897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>
                  <a:moveTo>
                    <a:pt x="0" y="0"/>
                  </a:moveTo>
                  <a:lnTo>
                    <a:pt x="28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310393" y="1369907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734465" y="1383772"/>
              <a:ext cx="271145" cy="0"/>
            </a:xfrm>
            <a:custGeom>
              <a:avLst/>
              <a:gdLst/>
              <a:ahLst/>
              <a:cxnLst/>
              <a:rect l="l" t="t" r="r" b="b"/>
              <a:pathLst>
                <a:path w="271145">
                  <a:moveTo>
                    <a:pt x="0" y="0"/>
                  </a:moveTo>
                  <a:lnTo>
                    <a:pt x="270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95840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414987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735161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8145008" y="1342782"/>
            <a:ext cx="435609" cy="82550"/>
            <a:chOff x="8145008" y="1342782"/>
            <a:chExt cx="435609" cy="82550"/>
          </a:xfrm>
        </p:grpSpPr>
        <p:sp>
          <p:nvSpPr>
            <p:cNvPr id="95" name="object 95"/>
            <p:cNvSpPr/>
            <p:nvPr/>
          </p:nvSpPr>
          <p:spPr>
            <a:xfrm>
              <a:off x="8154533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74707" y="1342782"/>
              <a:ext cx="105499" cy="8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8198058" y="56149"/>
            <a:ext cx="664210" cy="656590"/>
          </a:xfrm>
          <a:prstGeom prst="rect">
            <a:avLst/>
          </a:prstGeom>
          <a:solidFill>
            <a:srgbClr val="D8D1E8"/>
          </a:solidFill>
          <a:ln w="9524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049159" y="505411"/>
            <a:ext cx="107849" cy="945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47167" y="564723"/>
            <a:ext cx="4546600" cy="636270"/>
          </a:xfrm>
          <a:custGeom>
            <a:avLst/>
            <a:gdLst/>
            <a:ahLst/>
            <a:cxnLst/>
            <a:rect l="l" t="t" r="r" b="b"/>
            <a:pathLst>
              <a:path w="4546600" h="636269">
                <a:moveTo>
                  <a:pt x="0" y="635873"/>
                </a:moveTo>
                <a:lnTo>
                  <a:pt x="12456" y="598526"/>
                </a:lnTo>
                <a:lnTo>
                  <a:pt x="48787" y="563076"/>
                </a:lnTo>
                <a:lnTo>
                  <a:pt x="85503" y="540461"/>
                </a:lnTo>
                <a:lnTo>
                  <a:pt x="131676" y="518633"/>
                </a:lnTo>
                <a:lnTo>
                  <a:pt x="186845" y="497570"/>
                </a:lnTo>
                <a:lnTo>
                  <a:pt x="250550" y="477251"/>
                </a:lnTo>
                <a:lnTo>
                  <a:pt x="322328" y="457653"/>
                </a:lnTo>
                <a:lnTo>
                  <a:pt x="361100" y="448118"/>
                </a:lnTo>
                <a:lnTo>
                  <a:pt x="401718" y="438754"/>
                </a:lnTo>
                <a:lnTo>
                  <a:pt x="444124" y="429560"/>
                </a:lnTo>
                <a:lnTo>
                  <a:pt x="488259" y="420532"/>
                </a:lnTo>
                <a:lnTo>
                  <a:pt x="534067" y="411668"/>
                </a:lnTo>
                <a:lnTo>
                  <a:pt x="581490" y="402964"/>
                </a:lnTo>
                <a:lnTo>
                  <a:pt x="630470" y="394419"/>
                </a:lnTo>
                <a:lnTo>
                  <a:pt x="680949" y="386028"/>
                </a:lnTo>
                <a:lnTo>
                  <a:pt x="732869" y="377791"/>
                </a:lnTo>
                <a:lnTo>
                  <a:pt x="786174" y="369703"/>
                </a:lnTo>
                <a:lnTo>
                  <a:pt x="840806" y="361761"/>
                </a:lnTo>
                <a:lnTo>
                  <a:pt x="896706" y="353964"/>
                </a:lnTo>
                <a:lnTo>
                  <a:pt x="953817" y="346309"/>
                </a:lnTo>
                <a:lnTo>
                  <a:pt x="1012081" y="338792"/>
                </a:lnTo>
                <a:lnTo>
                  <a:pt x="1071441" y="331410"/>
                </a:lnTo>
                <a:lnTo>
                  <a:pt x="1131839" y="324162"/>
                </a:lnTo>
                <a:lnTo>
                  <a:pt x="1193218" y="317044"/>
                </a:lnTo>
                <a:lnTo>
                  <a:pt x="1255519" y="310054"/>
                </a:lnTo>
                <a:lnTo>
                  <a:pt x="1318685" y="303188"/>
                </a:lnTo>
                <a:lnTo>
                  <a:pt x="1382658" y="296444"/>
                </a:lnTo>
                <a:lnTo>
                  <a:pt x="1447382" y="289819"/>
                </a:lnTo>
                <a:lnTo>
                  <a:pt x="1512797" y="283311"/>
                </a:lnTo>
                <a:lnTo>
                  <a:pt x="1578847" y="276916"/>
                </a:lnTo>
                <a:lnTo>
                  <a:pt x="1645473" y="270632"/>
                </a:lnTo>
                <a:lnTo>
                  <a:pt x="1712618" y="264456"/>
                </a:lnTo>
                <a:lnTo>
                  <a:pt x="1780225" y="258385"/>
                </a:lnTo>
                <a:lnTo>
                  <a:pt x="1848235" y="252416"/>
                </a:lnTo>
                <a:lnTo>
                  <a:pt x="1916591" y="246548"/>
                </a:lnTo>
                <a:lnTo>
                  <a:pt x="1985236" y="240776"/>
                </a:lnTo>
                <a:lnTo>
                  <a:pt x="2054112" y="235098"/>
                </a:lnTo>
                <a:lnTo>
                  <a:pt x="2123160" y="229512"/>
                </a:lnTo>
                <a:lnTo>
                  <a:pt x="2192324" y="224014"/>
                </a:lnTo>
                <a:lnTo>
                  <a:pt x="2261545" y="218602"/>
                </a:lnTo>
                <a:lnTo>
                  <a:pt x="2316254" y="214383"/>
                </a:lnTo>
                <a:lnTo>
                  <a:pt x="2370934" y="210213"/>
                </a:lnTo>
                <a:lnTo>
                  <a:pt x="2425558" y="206088"/>
                </a:lnTo>
                <a:lnTo>
                  <a:pt x="2480097" y="202007"/>
                </a:lnTo>
                <a:lnTo>
                  <a:pt x="2534522" y="197965"/>
                </a:lnTo>
                <a:lnTo>
                  <a:pt x="2588804" y="193960"/>
                </a:lnTo>
                <a:lnTo>
                  <a:pt x="2642916" y="189988"/>
                </a:lnTo>
                <a:lnTo>
                  <a:pt x="2696829" y="186047"/>
                </a:lnTo>
                <a:lnTo>
                  <a:pt x="2750514" y="182133"/>
                </a:lnTo>
                <a:lnTo>
                  <a:pt x="2803943" y="178244"/>
                </a:lnTo>
                <a:lnTo>
                  <a:pt x="2857088" y="174376"/>
                </a:lnTo>
                <a:lnTo>
                  <a:pt x="2909919" y="170527"/>
                </a:lnTo>
                <a:lnTo>
                  <a:pt x="2962409" y="166693"/>
                </a:lnTo>
                <a:lnTo>
                  <a:pt x="3014529" y="162871"/>
                </a:lnTo>
                <a:lnTo>
                  <a:pt x="3066250" y="159058"/>
                </a:lnTo>
                <a:lnTo>
                  <a:pt x="3117545" y="155252"/>
                </a:lnTo>
                <a:lnTo>
                  <a:pt x="3168384" y="151449"/>
                </a:lnTo>
                <a:lnTo>
                  <a:pt x="3218739" y="147645"/>
                </a:lnTo>
                <a:lnTo>
                  <a:pt x="3268582" y="143839"/>
                </a:lnTo>
                <a:lnTo>
                  <a:pt x="3317884" y="140027"/>
                </a:lnTo>
                <a:lnTo>
                  <a:pt x="3366616" y="136206"/>
                </a:lnTo>
                <a:lnTo>
                  <a:pt x="3414751" y="132373"/>
                </a:lnTo>
                <a:lnTo>
                  <a:pt x="3462260" y="128524"/>
                </a:lnTo>
                <a:lnTo>
                  <a:pt x="3509114" y="124658"/>
                </a:lnTo>
                <a:lnTo>
                  <a:pt x="3555284" y="120770"/>
                </a:lnTo>
                <a:lnTo>
                  <a:pt x="3600743" y="116858"/>
                </a:lnTo>
                <a:lnTo>
                  <a:pt x="3645462" y="112918"/>
                </a:lnTo>
                <a:lnTo>
                  <a:pt x="3689413" y="108949"/>
                </a:lnTo>
                <a:lnTo>
                  <a:pt x="3732566" y="104945"/>
                </a:lnTo>
                <a:lnTo>
                  <a:pt x="3774893" y="100906"/>
                </a:lnTo>
                <a:lnTo>
                  <a:pt x="3816367" y="96827"/>
                </a:lnTo>
                <a:lnTo>
                  <a:pt x="3878890" y="90418"/>
                </a:lnTo>
                <a:lnTo>
                  <a:pt x="3939189" y="83897"/>
                </a:lnTo>
                <a:lnTo>
                  <a:pt x="3997157" y="77250"/>
                </a:lnTo>
                <a:lnTo>
                  <a:pt x="4052688" y="70468"/>
                </a:lnTo>
                <a:lnTo>
                  <a:pt x="4105676" y="63537"/>
                </a:lnTo>
                <a:lnTo>
                  <a:pt x="4156014" y="56449"/>
                </a:lnTo>
                <a:lnTo>
                  <a:pt x="4203595" y="49189"/>
                </a:lnTo>
                <a:lnTo>
                  <a:pt x="4248315" y="41749"/>
                </a:lnTo>
                <a:lnTo>
                  <a:pt x="4290065" y="34115"/>
                </a:lnTo>
                <a:lnTo>
                  <a:pt x="4328741" y="26277"/>
                </a:lnTo>
                <a:lnTo>
                  <a:pt x="4372603" y="16177"/>
                </a:lnTo>
                <a:lnTo>
                  <a:pt x="4411291" y="5717"/>
                </a:lnTo>
                <a:lnTo>
                  <a:pt x="4428616" y="344"/>
                </a:lnTo>
                <a:lnTo>
                  <a:pt x="4429641" y="0"/>
                </a:lnTo>
              </a:path>
              <a:path w="4546600" h="636269">
                <a:moveTo>
                  <a:pt x="1685196" y="608748"/>
                </a:moveTo>
                <a:lnTo>
                  <a:pt x="1703616" y="558424"/>
                </a:lnTo>
                <a:lnTo>
                  <a:pt x="1735262" y="526714"/>
                </a:lnTo>
                <a:lnTo>
                  <a:pt x="1781168" y="496466"/>
                </a:lnTo>
                <a:lnTo>
                  <a:pt x="1840279" y="467675"/>
                </a:lnTo>
                <a:lnTo>
                  <a:pt x="1911538" y="440334"/>
                </a:lnTo>
                <a:lnTo>
                  <a:pt x="1951392" y="427205"/>
                </a:lnTo>
                <a:lnTo>
                  <a:pt x="1993888" y="414435"/>
                </a:lnTo>
                <a:lnTo>
                  <a:pt x="2038892" y="402025"/>
                </a:lnTo>
                <a:lnTo>
                  <a:pt x="2086273" y="389973"/>
                </a:lnTo>
                <a:lnTo>
                  <a:pt x="2135898" y="378278"/>
                </a:lnTo>
                <a:lnTo>
                  <a:pt x="2187637" y="366940"/>
                </a:lnTo>
                <a:lnTo>
                  <a:pt x="2241356" y="355958"/>
                </a:lnTo>
                <a:lnTo>
                  <a:pt x="2296923" y="345330"/>
                </a:lnTo>
                <a:lnTo>
                  <a:pt x="2354207" y="335056"/>
                </a:lnTo>
                <a:lnTo>
                  <a:pt x="2413076" y="325136"/>
                </a:lnTo>
                <a:lnTo>
                  <a:pt x="2473397" y="315567"/>
                </a:lnTo>
                <a:lnTo>
                  <a:pt x="2535038" y="306351"/>
                </a:lnTo>
                <a:lnTo>
                  <a:pt x="2597868" y="297484"/>
                </a:lnTo>
                <a:lnTo>
                  <a:pt x="2661754" y="288968"/>
                </a:lnTo>
                <a:lnTo>
                  <a:pt x="2726565" y="280800"/>
                </a:lnTo>
                <a:lnTo>
                  <a:pt x="2792167" y="272981"/>
                </a:lnTo>
                <a:lnTo>
                  <a:pt x="2858430" y="265508"/>
                </a:lnTo>
                <a:lnTo>
                  <a:pt x="2925221" y="258382"/>
                </a:lnTo>
                <a:lnTo>
                  <a:pt x="2992409" y="251602"/>
                </a:lnTo>
                <a:lnTo>
                  <a:pt x="3059860" y="245166"/>
                </a:lnTo>
                <a:lnTo>
                  <a:pt x="3127443" y="239074"/>
                </a:lnTo>
                <a:lnTo>
                  <a:pt x="3181515" y="234446"/>
                </a:lnTo>
                <a:lnTo>
                  <a:pt x="3235519" y="230025"/>
                </a:lnTo>
                <a:lnTo>
                  <a:pt x="3289388" y="225802"/>
                </a:lnTo>
                <a:lnTo>
                  <a:pt x="3343054" y="221764"/>
                </a:lnTo>
                <a:lnTo>
                  <a:pt x="3396451" y="217899"/>
                </a:lnTo>
                <a:lnTo>
                  <a:pt x="3449510" y="214197"/>
                </a:lnTo>
                <a:lnTo>
                  <a:pt x="3502163" y="210646"/>
                </a:lnTo>
                <a:lnTo>
                  <a:pt x="3554343" y="207235"/>
                </a:lnTo>
                <a:lnTo>
                  <a:pt x="3605983" y="203952"/>
                </a:lnTo>
                <a:lnTo>
                  <a:pt x="3657014" y="200786"/>
                </a:lnTo>
                <a:lnTo>
                  <a:pt x="3707369" y="197726"/>
                </a:lnTo>
                <a:lnTo>
                  <a:pt x="3756981" y="194759"/>
                </a:lnTo>
                <a:lnTo>
                  <a:pt x="3805782" y="191875"/>
                </a:lnTo>
                <a:lnTo>
                  <a:pt x="3853703" y="189062"/>
                </a:lnTo>
                <a:lnTo>
                  <a:pt x="3900679" y="186309"/>
                </a:lnTo>
                <a:lnTo>
                  <a:pt x="3946640" y="183605"/>
                </a:lnTo>
                <a:lnTo>
                  <a:pt x="3991519" y="180937"/>
                </a:lnTo>
                <a:lnTo>
                  <a:pt x="4035250" y="178295"/>
                </a:lnTo>
                <a:lnTo>
                  <a:pt x="4077763" y="175667"/>
                </a:lnTo>
                <a:lnTo>
                  <a:pt x="4118991" y="173042"/>
                </a:lnTo>
                <a:lnTo>
                  <a:pt x="4184662" y="168641"/>
                </a:lnTo>
                <a:lnTo>
                  <a:pt x="4246265" y="164164"/>
                </a:lnTo>
                <a:lnTo>
                  <a:pt x="4303488" y="159557"/>
                </a:lnTo>
                <a:lnTo>
                  <a:pt x="4356017" y="154768"/>
                </a:lnTo>
                <a:lnTo>
                  <a:pt x="4403539" y="149744"/>
                </a:lnTo>
                <a:lnTo>
                  <a:pt x="4445741" y="144432"/>
                </a:lnTo>
                <a:lnTo>
                  <a:pt x="4460141" y="142354"/>
                </a:lnTo>
                <a:lnTo>
                  <a:pt x="4462066" y="142057"/>
                </a:lnTo>
              </a:path>
              <a:path w="4546600" h="636269">
                <a:moveTo>
                  <a:pt x="3424743" y="608748"/>
                </a:moveTo>
                <a:lnTo>
                  <a:pt x="3442069" y="563796"/>
                </a:lnTo>
                <a:lnTo>
                  <a:pt x="3490583" y="524929"/>
                </a:lnTo>
                <a:lnTo>
                  <a:pt x="3524911" y="507431"/>
                </a:lnTo>
                <a:lnTo>
                  <a:pt x="3565087" y="491038"/>
                </a:lnTo>
                <a:lnTo>
                  <a:pt x="3610461" y="475612"/>
                </a:lnTo>
                <a:lnTo>
                  <a:pt x="3660383" y="461014"/>
                </a:lnTo>
                <a:lnTo>
                  <a:pt x="3714203" y="447105"/>
                </a:lnTo>
                <a:lnTo>
                  <a:pt x="3771273" y="433747"/>
                </a:lnTo>
                <a:lnTo>
                  <a:pt x="3830941" y="420800"/>
                </a:lnTo>
                <a:lnTo>
                  <a:pt x="3892558" y="408126"/>
                </a:lnTo>
                <a:lnTo>
                  <a:pt x="3955475" y="395587"/>
                </a:lnTo>
                <a:lnTo>
                  <a:pt x="4019041" y="383044"/>
                </a:lnTo>
                <a:lnTo>
                  <a:pt x="4074684" y="371958"/>
                </a:lnTo>
                <a:lnTo>
                  <a:pt x="4129892" y="360684"/>
                </a:lnTo>
                <a:lnTo>
                  <a:pt x="4184229" y="349141"/>
                </a:lnTo>
                <a:lnTo>
                  <a:pt x="4237260" y="337251"/>
                </a:lnTo>
                <a:lnTo>
                  <a:pt x="4288549" y="324935"/>
                </a:lnTo>
                <a:lnTo>
                  <a:pt x="4337662" y="312113"/>
                </a:lnTo>
                <a:lnTo>
                  <a:pt x="4384162" y="298705"/>
                </a:lnTo>
                <a:lnTo>
                  <a:pt x="4427616" y="284634"/>
                </a:lnTo>
                <a:lnTo>
                  <a:pt x="4467597" y="269821"/>
                </a:lnTo>
                <a:lnTo>
                  <a:pt x="4503640" y="254184"/>
                </a:lnTo>
                <a:lnTo>
                  <a:pt x="4537790" y="236227"/>
                </a:lnTo>
                <a:lnTo>
                  <a:pt x="4543715" y="232639"/>
                </a:lnTo>
                <a:lnTo>
                  <a:pt x="4544890" y="231919"/>
                </a:lnTo>
                <a:lnTo>
                  <a:pt x="4546040" y="2311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8089108" y="667631"/>
            <a:ext cx="165100" cy="156845"/>
            <a:chOff x="8089108" y="667631"/>
            <a:chExt cx="165100" cy="156845"/>
          </a:xfrm>
        </p:grpSpPr>
        <p:sp>
          <p:nvSpPr>
            <p:cNvPr id="101" name="object 101"/>
            <p:cNvSpPr/>
            <p:nvPr/>
          </p:nvSpPr>
          <p:spPr>
            <a:xfrm>
              <a:off x="8089108" y="667631"/>
              <a:ext cx="111049" cy="7830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158333" y="716378"/>
              <a:ext cx="95324" cy="10748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8472007" y="716406"/>
            <a:ext cx="349250" cy="466725"/>
            <a:chOff x="8472007" y="716406"/>
            <a:chExt cx="349250" cy="466725"/>
          </a:xfrm>
        </p:grpSpPr>
        <p:sp>
          <p:nvSpPr>
            <p:cNvPr id="104" name="object 104"/>
            <p:cNvSpPr/>
            <p:nvPr/>
          </p:nvSpPr>
          <p:spPr>
            <a:xfrm>
              <a:off x="8512107" y="809925"/>
              <a:ext cx="299720" cy="363855"/>
            </a:xfrm>
            <a:custGeom>
              <a:avLst/>
              <a:gdLst/>
              <a:ahLst/>
              <a:cxnLst/>
              <a:rect l="l" t="t" r="r" b="b"/>
              <a:pathLst>
                <a:path w="299720" h="363855">
                  <a:moveTo>
                    <a:pt x="299349" y="363546"/>
                  </a:moveTo>
                  <a:lnTo>
                    <a:pt x="292927" y="311203"/>
                  </a:lnTo>
                  <a:lnTo>
                    <a:pt x="275171" y="266969"/>
                  </a:lnTo>
                  <a:lnTo>
                    <a:pt x="248349" y="229067"/>
                  </a:lnTo>
                  <a:lnTo>
                    <a:pt x="214727" y="195721"/>
                  </a:lnTo>
                  <a:lnTo>
                    <a:pt x="176571" y="165151"/>
                  </a:lnTo>
                  <a:lnTo>
                    <a:pt x="136149" y="135582"/>
                  </a:lnTo>
                  <a:lnTo>
                    <a:pt x="105709" y="113009"/>
                  </a:lnTo>
                  <a:lnTo>
                    <a:pt x="48653" y="63990"/>
                  </a:lnTo>
                  <a:lnTo>
                    <a:pt x="18332" y="28886"/>
                  </a:lnTo>
                  <a:lnTo>
                    <a:pt x="774" y="1449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472007" y="716406"/>
              <a:ext cx="80199" cy="11049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08" name="object 10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E16E641B-BB0F-4664-A547-C695E92A1B59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09" name="object 10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34465" y="2499569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728834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900684" y="1791196"/>
            <a:ext cx="82550" cy="360680"/>
            <a:chOff x="7900684" y="1791196"/>
            <a:chExt cx="82550" cy="360680"/>
          </a:xfrm>
        </p:grpSpPr>
        <p:sp>
          <p:nvSpPr>
            <p:cNvPr id="39" name="object 39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45" name="object 45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44267" y="2795619"/>
            <a:ext cx="6106795" cy="1745614"/>
            <a:chOff x="1044267" y="2795619"/>
            <a:chExt cx="6106795" cy="1745614"/>
          </a:xfrm>
        </p:grpSpPr>
        <p:sp>
          <p:nvSpPr>
            <p:cNvPr id="49" name="object 49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5982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spc="-5" dirty="0"/>
              <a:t>One</a:t>
            </a:r>
            <a:endParaRPr sz="2800"/>
          </a:p>
        </p:txBody>
      </p:sp>
      <p:sp>
        <p:nvSpPr>
          <p:cNvPr id="58" name="object 58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62" name="object 62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C4D97DBD-D42E-4A12-99D0-14BD6F230DAD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3" name="object 63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82550"/>
            <a:chOff x="3024268" y="2499569"/>
            <a:chExt cx="1266190" cy="82550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34465" y="2499569"/>
            <a:ext cx="309274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28" name="object 28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728834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7900684" y="1791196"/>
            <a:ext cx="82550" cy="360680"/>
            <a:chOff x="7900684" y="1791196"/>
            <a:chExt cx="82550" cy="360680"/>
          </a:xfrm>
        </p:grpSpPr>
        <p:sp>
          <p:nvSpPr>
            <p:cNvPr id="33" name="object 33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38" name="object 38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44267" y="2795619"/>
            <a:ext cx="6106795" cy="1745614"/>
            <a:chOff x="1044267" y="2795619"/>
            <a:chExt cx="6106795" cy="1745614"/>
          </a:xfrm>
        </p:grpSpPr>
        <p:sp>
          <p:nvSpPr>
            <p:cNvPr id="42" name="object 42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597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One to</a:t>
            </a:r>
            <a:r>
              <a:rPr sz="2800" spc="-95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51" name="object 51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989287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08766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13419" y="1021797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785269" y="1791196"/>
            <a:ext cx="3458210" cy="360680"/>
            <a:chOff x="2785269" y="1791196"/>
            <a:chExt cx="3458210" cy="360680"/>
          </a:xfrm>
        </p:grpSpPr>
        <p:sp>
          <p:nvSpPr>
            <p:cNvPr id="57" name="object 57"/>
            <p:cNvSpPr/>
            <p:nvPr/>
          </p:nvSpPr>
          <p:spPr>
            <a:xfrm>
              <a:off x="6202137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61137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21615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80615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785269" y="1818196"/>
              <a:ext cx="81999" cy="333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64" name="object 6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718D7B1C-79AB-477B-949F-10BA2C84B727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5" name="object 6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62176"/>
            <a:ext cx="620903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10" dirty="0"/>
              <a:t>Sequence </a:t>
            </a:r>
            <a:r>
              <a:rPr sz="2800" spc="-5" dirty="0"/>
              <a:t>to </a:t>
            </a:r>
            <a:r>
              <a:rPr sz="2800" spc="-10" dirty="0"/>
              <a:t>Sequence: </a:t>
            </a:r>
            <a:r>
              <a:rPr sz="2800" dirty="0"/>
              <a:t>Many-to-one</a:t>
            </a:r>
            <a:r>
              <a:rPr sz="2800" spc="-85" dirty="0"/>
              <a:t> </a:t>
            </a:r>
            <a:r>
              <a:rPr sz="2800" dirty="0"/>
              <a:t>+  </a:t>
            </a:r>
            <a:r>
              <a:rPr sz="2800" spc="-5" dirty="0"/>
              <a:t>one-to-many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4751" y="2332507"/>
            <a:ext cx="260350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4828" y="2415767"/>
            <a:ext cx="358775" cy="344805"/>
            <a:chOff x="884828" y="2415767"/>
            <a:chExt cx="358775" cy="344805"/>
          </a:xfrm>
        </p:grpSpPr>
        <p:sp>
          <p:nvSpPr>
            <p:cNvPr id="5" name="object 5"/>
            <p:cNvSpPr/>
            <p:nvPr/>
          </p:nvSpPr>
          <p:spPr>
            <a:xfrm>
              <a:off x="889590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1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9590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1" y="0"/>
                  </a:lnTo>
                  <a:lnTo>
                    <a:pt x="348761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9590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8516" y="2332507"/>
            <a:ext cx="260350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4843" y="2415767"/>
            <a:ext cx="1692275" cy="636270"/>
            <a:chOff x="654843" y="2415767"/>
            <a:chExt cx="1692275" cy="636270"/>
          </a:xfrm>
        </p:grpSpPr>
        <p:sp>
          <p:nvSpPr>
            <p:cNvPr id="10" name="object 10"/>
            <p:cNvSpPr/>
            <p:nvPr/>
          </p:nvSpPr>
          <p:spPr>
            <a:xfrm>
              <a:off x="1022987" y="2774094"/>
              <a:ext cx="81982" cy="277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4843" y="2547069"/>
              <a:ext cx="21634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8352" y="2547119"/>
              <a:ext cx="241767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93353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1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93353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1" y="0"/>
                  </a:lnTo>
                  <a:lnTo>
                    <a:pt x="348761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93353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2269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608" y="2415767"/>
            <a:ext cx="1692275" cy="636270"/>
            <a:chOff x="1758608" y="2415767"/>
            <a:chExt cx="1692275" cy="636270"/>
          </a:xfrm>
        </p:grpSpPr>
        <p:sp>
          <p:nvSpPr>
            <p:cNvPr id="18" name="object 18"/>
            <p:cNvSpPr/>
            <p:nvPr/>
          </p:nvSpPr>
          <p:spPr>
            <a:xfrm>
              <a:off x="1758608" y="2547069"/>
              <a:ext cx="216352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26748" y="2774094"/>
              <a:ext cx="81979" cy="277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42115" y="2547119"/>
              <a:ext cx="241754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97118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49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49" y="0"/>
                  </a:lnTo>
                  <a:lnTo>
                    <a:pt x="348749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97118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49" y="0"/>
                  </a:lnTo>
                  <a:lnTo>
                    <a:pt x="348749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97118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06042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41343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881869" y="2547069"/>
            <a:ext cx="805815" cy="504825"/>
            <a:chOff x="2881869" y="2547069"/>
            <a:chExt cx="805815" cy="504825"/>
          </a:xfrm>
        </p:grpSpPr>
        <p:sp>
          <p:nvSpPr>
            <p:cNvPr id="27" name="object 27"/>
            <p:cNvSpPr/>
            <p:nvPr/>
          </p:nvSpPr>
          <p:spPr>
            <a:xfrm>
              <a:off x="3230493" y="2774094"/>
              <a:ext cx="81999" cy="2774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1869" y="2547069"/>
              <a:ext cx="19702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45868" y="2547119"/>
              <a:ext cx="241774" cy="819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3985641" y="2547069"/>
            <a:ext cx="186199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238013" y="234939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37593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3835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85256" y="3265105"/>
            <a:ext cx="358775" cy="344805"/>
            <a:chOff x="285256" y="3265105"/>
            <a:chExt cx="358775" cy="344805"/>
          </a:xfrm>
        </p:grpSpPr>
        <p:sp>
          <p:nvSpPr>
            <p:cNvPr id="35" name="object 35"/>
            <p:cNvSpPr/>
            <p:nvPr/>
          </p:nvSpPr>
          <p:spPr>
            <a:xfrm>
              <a:off x="290019" y="32698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348761" y="335174"/>
                  </a:moveTo>
                  <a:lnTo>
                    <a:pt x="0" y="33517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74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0019" y="32698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0" y="0"/>
                  </a:moveTo>
                  <a:lnTo>
                    <a:pt x="348761" y="0"/>
                  </a:lnTo>
                  <a:lnTo>
                    <a:pt x="348761" y="335174"/>
                  </a:lnTo>
                  <a:lnTo>
                    <a:pt x="0" y="3351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3045" y="3208089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3045" y="3543580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54876" y="2547069"/>
            <a:ext cx="4233545" cy="1539240"/>
            <a:chOff x="454876" y="2547069"/>
            <a:chExt cx="4233545" cy="1539240"/>
          </a:xfrm>
        </p:grpSpPr>
        <p:sp>
          <p:nvSpPr>
            <p:cNvPr id="40" name="object 40"/>
            <p:cNvSpPr/>
            <p:nvPr/>
          </p:nvSpPr>
          <p:spPr>
            <a:xfrm>
              <a:off x="464401" y="2857544"/>
              <a:ext cx="1536065" cy="1013460"/>
            </a:xfrm>
            <a:custGeom>
              <a:avLst/>
              <a:gdLst/>
              <a:ahLst/>
              <a:cxnLst/>
              <a:rect l="l" t="t" r="r" b="b"/>
              <a:pathLst>
                <a:path w="1536064" h="1013460">
                  <a:moveTo>
                    <a:pt x="0" y="747498"/>
                  </a:moveTo>
                  <a:lnTo>
                    <a:pt x="12357" y="788158"/>
                  </a:lnTo>
                  <a:lnTo>
                    <a:pt x="47631" y="832885"/>
                  </a:lnTo>
                  <a:lnTo>
                    <a:pt x="103125" y="878584"/>
                  </a:lnTo>
                  <a:lnTo>
                    <a:pt x="137613" y="900832"/>
                  </a:lnTo>
                  <a:lnTo>
                    <a:pt x="176145" y="922162"/>
                  </a:lnTo>
                  <a:lnTo>
                    <a:pt x="218384" y="942188"/>
                  </a:lnTo>
                  <a:lnTo>
                    <a:pt x="263993" y="960523"/>
                  </a:lnTo>
                  <a:lnTo>
                    <a:pt x="312635" y="976781"/>
                  </a:lnTo>
                  <a:lnTo>
                    <a:pt x="363973" y="990574"/>
                  </a:lnTo>
                  <a:lnTo>
                    <a:pt x="417671" y="1001515"/>
                  </a:lnTo>
                  <a:lnTo>
                    <a:pt x="473390" y="1009218"/>
                  </a:lnTo>
                  <a:lnTo>
                    <a:pt x="530795" y="1013296"/>
                  </a:lnTo>
                  <a:lnTo>
                    <a:pt x="589547" y="1013363"/>
                  </a:lnTo>
                  <a:lnTo>
                    <a:pt x="649311" y="1009030"/>
                  </a:lnTo>
                  <a:lnTo>
                    <a:pt x="709748" y="999913"/>
                  </a:lnTo>
                  <a:lnTo>
                    <a:pt x="770523" y="985623"/>
                  </a:lnTo>
                  <a:lnTo>
                    <a:pt x="814954" y="971724"/>
                  </a:lnTo>
                  <a:lnTo>
                    <a:pt x="859254" y="954934"/>
                  </a:lnTo>
                  <a:lnTo>
                    <a:pt x="903290" y="935330"/>
                  </a:lnTo>
                  <a:lnTo>
                    <a:pt x="946933" y="912989"/>
                  </a:lnTo>
                  <a:lnTo>
                    <a:pt x="990049" y="887989"/>
                  </a:lnTo>
                  <a:lnTo>
                    <a:pt x="1032507" y="860408"/>
                  </a:lnTo>
                  <a:lnTo>
                    <a:pt x="1074177" y="830322"/>
                  </a:lnTo>
                  <a:lnTo>
                    <a:pt x="1114926" y="797808"/>
                  </a:lnTo>
                  <a:lnTo>
                    <a:pt x="1154622" y="762946"/>
                  </a:lnTo>
                  <a:lnTo>
                    <a:pt x="1193135" y="725811"/>
                  </a:lnTo>
                  <a:lnTo>
                    <a:pt x="1230333" y="686482"/>
                  </a:lnTo>
                  <a:lnTo>
                    <a:pt x="1266084" y="645035"/>
                  </a:lnTo>
                  <a:lnTo>
                    <a:pt x="1300257" y="601548"/>
                  </a:lnTo>
                  <a:lnTo>
                    <a:pt x="1330461" y="559409"/>
                  </a:lnTo>
                  <a:lnTo>
                    <a:pt x="1359086" y="515639"/>
                  </a:lnTo>
                  <a:lnTo>
                    <a:pt x="1386025" y="470301"/>
                  </a:lnTo>
                  <a:lnTo>
                    <a:pt x="1411175" y="423459"/>
                  </a:lnTo>
                  <a:lnTo>
                    <a:pt x="1434429" y="375173"/>
                  </a:lnTo>
                  <a:lnTo>
                    <a:pt x="1455682" y="325507"/>
                  </a:lnTo>
                  <a:lnTo>
                    <a:pt x="1474829" y="274524"/>
                  </a:lnTo>
                  <a:lnTo>
                    <a:pt x="1489772" y="228865"/>
                  </a:lnTo>
                  <a:lnTo>
                    <a:pt x="1502951" y="182290"/>
                  </a:lnTo>
                  <a:lnTo>
                    <a:pt x="1514297" y="134838"/>
                  </a:lnTo>
                  <a:lnTo>
                    <a:pt x="1523739" y="86549"/>
                  </a:lnTo>
                  <a:lnTo>
                    <a:pt x="1531204" y="37474"/>
                  </a:lnTo>
                  <a:lnTo>
                    <a:pt x="1534174" y="12624"/>
                  </a:lnTo>
                  <a:lnTo>
                    <a:pt x="1534626" y="8474"/>
                  </a:lnTo>
                  <a:lnTo>
                    <a:pt x="1535056" y="4324"/>
                  </a:lnTo>
                  <a:lnTo>
                    <a:pt x="1535466" y="149"/>
                  </a:lnTo>
                  <a:lnTo>
                    <a:pt x="153547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58928" y="2761669"/>
              <a:ext cx="81904" cy="1069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4401" y="2872819"/>
              <a:ext cx="403225" cy="397510"/>
            </a:xfrm>
            <a:custGeom>
              <a:avLst/>
              <a:gdLst/>
              <a:ahLst/>
              <a:cxnLst/>
              <a:rect l="l" t="t" r="r" b="b"/>
              <a:pathLst>
                <a:path w="403225" h="397510">
                  <a:moveTo>
                    <a:pt x="0" y="397049"/>
                  </a:moveTo>
                  <a:lnTo>
                    <a:pt x="6359" y="346483"/>
                  </a:lnTo>
                  <a:lnTo>
                    <a:pt x="24164" y="302560"/>
                  </a:lnTo>
                  <a:lnTo>
                    <a:pt x="51509" y="264174"/>
                  </a:lnTo>
                  <a:lnTo>
                    <a:pt x="86485" y="230218"/>
                  </a:lnTo>
                  <a:lnTo>
                    <a:pt x="127184" y="199583"/>
                  </a:lnTo>
                  <a:lnTo>
                    <a:pt x="171699" y="171162"/>
                  </a:lnTo>
                  <a:lnTo>
                    <a:pt x="218122" y="143849"/>
                  </a:lnTo>
                  <a:lnTo>
                    <a:pt x="258806" y="119988"/>
                  </a:lnTo>
                  <a:lnTo>
                    <a:pt x="298214" y="95387"/>
                  </a:lnTo>
                  <a:lnTo>
                    <a:pt x="335065" y="69304"/>
                  </a:lnTo>
                  <a:lnTo>
                    <a:pt x="368081" y="40999"/>
                  </a:lnTo>
                  <a:lnTo>
                    <a:pt x="395986" y="9724"/>
                  </a:lnTo>
                  <a:lnTo>
                    <a:pt x="402014" y="1349"/>
                  </a:lnTo>
                  <a:lnTo>
                    <a:pt x="40291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7695" y="2780594"/>
              <a:ext cx="79247" cy="1109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4401" y="2857419"/>
              <a:ext cx="2637790" cy="1125220"/>
            </a:xfrm>
            <a:custGeom>
              <a:avLst/>
              <a:gdLst/>
              <a:ahLst/>
              <a:cxnLst/>
              <a:rect l="l" t="t" r="r" b="b"/>
              <a:pathLst>
                <a:path w="2637790" h="1125220">
                  <a:moveTo>
                    <a:pt x="0" y="747623"/>
                  </a:moveTo>
                  <a:lnTo>
                    <a:pt x="17979" y="801511"/>
                  </a:lnTo>
                  <a:lnTo>
                    <a:pt x="48832" y="839457"/>
                  </a:lnTo>
                  <a:lnTo>
                    <a:pt x="93537" y="878079"/>
                  </a:lnTo>
                  <a:lnTo>
                    <a:pt x="151026" y="916573"/>
                  </a:lnTo>
                  <a:lnTo>
                    <a:pt x="184233" y="935520"/>
                  </a:lnTo>
                  <a:lnTo>
                    <a:pt x="220236" y="954132"/>
                  </a:lnTo>
                  <a:lnTo>
                    <a:pt x="258903" y="972310"/>
                  </a:lnTo>
                  <a:lnTo>
                    <a:pt x="300100" y="989952"/>
                  </a:lnTo>
                  <a:lnTo>
                    <a:pt x="343694" y="1006958"/>
                  </a:lnTo>
                  <a:lnTo>
                    <a:pt x="389553" y="1023227"/>
                  </a:lnTo>
                  <a:lnTo>
                    <a:pt x="437542" y="1038658"/>
                  </a:lnTo>
                  <a:lnTo>
                    <a:pt x="487530" y="1053151"/>
                  </a:lnTo>
                  <a:lnTo>
                    <a:pt x="539381" y="1066605"/>
                  </a:lnTo>
                  <a:lnTo>
                    <a:pt x="592964" y="1078919"/>
                  </a:lnTo>
                  <a:lnTo>
                    <a:pt x="648146" y="1089993"/>
                  </a:lnTo>
                  <a:lnTo>
                    <a:pt x="704792" y="1099726"/>
                  </a:lnTo>
                  <a:lnTo>
                    <a:pt x="762770" y="1108017"/>
                  </a:lnTo>
                  <a:lnTo>
                    <a:pt x="821947" y="1114766"/>
                  </a:lnTo>
                  <a:lnTo>
                    <a:pt x="882189" y="1119872"/>
                  </a:lnTo>
                  <a:lnTo>
                    <a:pt x="943363" y="1123233"/>
                  </a:lnTo>
                  <a:lnTo>
                    <a:pt x="1005337" y="1124751"/>
                  </a:lnTo>
                  <a:lnTo>
                    <a:pt x="1067976" y="1124323"/>
                  </a:lnTo>
                  <a:lnTo>
                    <a:pt x="1131148" y="1121850"/>
                  </a:lnTo>
                  <a:lnTo>
                    <a:pt x="1194720" y="1117230"/>
                  </a:lnTo>
                  <a:lnTo>
                    <a:pt x="1258558" y="1110362"/>
                  </a:lnTo>
                  <a:lnTo>
                    <a:pt x="1322529" y="1101147"/>
                  </a:lnTo>
                  <a:lnTo>
                    <a:pt x="1372114" y="1092339"/>
                  </a:lnTo>
                  <a:lnTo>
                    <a:pt x="1421636" y="1082086"/>
                  </a:lnTo>
                  <a:lnTo>
                    <a:pt x="1471035" y="1070416"/>
                  </a:lnTo>
                  <a:lnTo>
                    <a:pt x="1520247" y="1057356"/>
                  </a:lnTo>
                  <a:lnTo>
                    <a:pt x="1569212" y="1042931"/>
                  </a:lnTo>
                  <a:lnTo>
                    <a:pt x="1617866" y="1027169"/>
                  </a:lnTo>
                  <a:lnTo>
                    <a:pt x="1666149" y="1010096"/>
                  </a:lnTo>
                  <a:lnTo>
                    <a:pt x="1713997" y="991739"/>
                  </a:lnTo>
                  <a:lnTo>
                    <a:pt x="1761350" y="972124"/>
                  </a:lnTo>
                  <a:lnTo>
                    <a:pt x="1808145" y="951279"/>
                  </a:lnTo>
                  <a:lnTo>
                    <a:pt x="1854320" y="929229"/>
                  </a:lnTo>
                  <a:lnTo>
                    <a:pt x="1899813" y="906002"/>
                  </a:lnTo>
                  <a:lnTo>
                    <a:pt x="1944562" y="881625"/>
                  </a:lnTo>
                  <a:lnTo>
                    <a:pt x="1988505" y="856123"/>
                  </a:lnTo>
                  <a:lnTo>
                    <a:pt x="2031580" y="829524"/>
                  </a:lnTo>
                  <a:lnTo>
                    <a:pt x="2073725" y="801853"/>
                  </a:lnTo>
                  <a:lnTo>
                    <a:pt x="2114879" y="773139"/>
                  </a:lnTo>
                  <a:lnTo>
                    <a:pt x="2154978" y="743407"/>
                  </a:lnTo>
                  <a:lnTo>
                    <a:pt x="2193962" y="712685"/>
                  </a:lnTo>
                  <a:lnTo>
                    <a:pt x="2231768" y="680998"/>
                  </a:lnTo>
                  <a:lnTo>
                    <a:pt x="2272320" y="644700"/>
                  </a:lnTo>
                  <a:lnTo>
                    <a:pt x="2311255" y="607279"/>
                  </a:lnTo>
                  <a:lnTo>
                    <a:pt x="2348487" y="568773"/>
                  </a:lnTo>
                  <a:lnTo>
                    <a:pt x="2383932" y="529219"/>
                  </a:lnTo>
                  <a:lnTo>
                    <a:pt x="2417505" y="488654"/>
                  </a:lnTo>
                  <a:lnTo>
                    <a:pt x="2449123" y="447115"/>
                  </a:lnTo>
                  <a:lnTo>
                    <a:pt x="2478699" y="404639"/>
                  </a:lnTo>
                  <a:lnTo>
                    <a:pt x="2506150" y="361263"/>
                  </a:lnTo>
                  <a:lnTo>
                    <a:pt x="2531392" y="317024"/>
                  </a:lnTo>
                  <a:lnTo>
                    <a:pt x="2557049" y="266258"/>
                  </a:lnTo>
                  <a:lnTo>
                    <a:pt x="2579676" y="214496"/>
                  </a:lnTo>
                  <a:lnTo>
                    <a:pt x="2599148" y="161792"/>
                  </a:lnTo>
                  <a:lnTo>
                    <a:pt x="2615342" y="108199"/>
                  </a:lnTo>
                  <a:lnTo>
                    <a:pt x="2625284" y="67457"/>
                  </a:lnTo>
                  <a:lnTo>
                    <a:pt x="2633267" y="26249"/>
                  </a:lnTo>
                  <a:lnTo>
                    <a:pt x="2635492" y="12424"/>
                  </a:lnTo>
                  <a:lnTo>
                    <a:pt x="2635842" y="10124"/>
                  </a:lnTo>
                  <a:lnTo>
                    <a:pt x="2636167" y="7799"/>
                  </a:lnTo>
                  <a:lnTo>
                    <a:pt x="2636492" y="5499"/>
                  </a:lnTo>
                  <a:lnTo>
                    <a:pt x="26372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60743" y="2761644"/>
              <a:ext cx="81849" cy="1074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4401" y="3004368"/>
              <a:ext cx="3973195" cy="1072515"/>
            </a:xfrm>
            <a:custGeom>
              <a:avLst/>
              <a:gdLst/>
              <a:ahLst/>
              <a:cxnLst/>
              <a:rect l="l" t="t" r="r" b="b"/>
              <a:pathLst>
                <a:path w="3973195" h="1072514">
                  <a:moveTo>
                    <a:pt x="0" y="600673"/>
                  </a:moveTo>
                  <a:lnTo>
                    <a:pt x="12989" y="647307"/>
                  </a:lnTo>
                  <a:lnTo>
                    <a:pt x="35536" y="679283"/>
                  </a:lnTo>
                  <a:lnTo>
                    <a:pt x="68579" y="711664"/>
                  </a:lnTo>
                  <a:lnTo>
                    <a:pt x="111594" y="744190"/>
                  </a:lnTo>
                  <a:lnTo>
                    <a:pt x="164056" y="776598"/>
                  </a:lnTo>
                  <a:lnTo>
                    <a:pt x="225441" y="808628"/>
                  </a:lnTo>
                  <a:lnTo>
                    <a:pt x="295223" y="840019"/>
                  </a:lnTo>
                  <a:lnTo>
                    <a:pt x="333099" y="855393"/>
                  </a:lnTo>
                  <a:lnTo>
                    <a:pt x="372877" y="870509"/>
                  </a:lnTo>
                  <a:lnTo>
                    <a:pt x="414493" y="885335"/>
                  </a:lnTo>
                  <a:lnTo>
                    <a:pt x="457880" y="899838"/>
                  </a:lnTo>
                  <a:lnTo>
                    <a:pt x="502972" y="913985"/>
                  </a:lnTo>
                  <a:lnTo>
                    <a:pt x="549705" y="927744"/>
                  </a:lnTo>
                  <a:lnTo>
                    <a:pt x="598012" y="941081"/>
                  </a:lnTo>
                  <a:lnTo>
                    <a:pt x="647829" y="953965"/>
                  </a:lnTo>
                  <a:lnTo>
                    <a:pt x="699088" y="966363"/>
                  </a:lnTo>
                  <a:lnTo>
                    <a:pt x="751725" y="978242"/>
                  </a:lnTo>
                  <a:lnTo>
                    <a:pt x="805675" y="989569"/>
                  </a:lnTo>
                  <a:lnTo>
                    <a:pt x="860871" y="1000312"/>
                  </a:lnTo>
                  <a:lnTo>
                    <a:pt x="917247" y="1010438"/>
                  </a:lnTo>
                  <a:lnTo>
                    <a:pt x="974739" y="1019915"/>
                  </a:lnTo>
                  <a:lnTo>
                    <a:pt x="1033281" y="1028709"/>
                  </a:lnTo>
                  <a:lnTo>
                    <a:pt x="1092807" y="1036789"/>
                  </a:lnTo>
                  <a:lnTo>
                    <a:pt x="1153251" y="1044122"/>
                  </a:lnTo>
                  <a:lnTo>
                    <a:pt x="1214548" y="1050674"/>
                  </a:lnTo>
                  <a:lnTo>
                    <a:pt x="1276633" y="1056413"/>
                  </a:lnTo>
                  <a:lnTo>
                    <a:pt x="1339439" y="1061307"/>
                  </a:lnTo>
                  <a:lnTo>
                    <a:pt x="1402901" y="1065324"/>
                  </a:lnTo>
                  <a:lnTo>
                    <a:pt x="1466954" y="1068429"/>
                  </a:lnTo>
                  <a:lnTo>
                    <a:pt x="1531531" y="1070591"/>
                  </a:lnTo>
                  <a:lnTo>
                    <a:pt x="1596568" y="1071778"/>
                  </a:lnTo>
                  <a:lnTo>
                    <a:pt x="1661998" y="1071955"/>
                  </a:lnTo>
                  <a:lnTo>
                    <a:pt x="1727756" y="1071092"/>
                  </a:lnTo>
                  <a:lnTo>
                    <a:pt x="1793777" y="1069154"/>
                  </a:lnTo>
                  <a:lnTo>
                    <a:pt x="1859995" y="1066110"/>
                  </a:lnTo>
                  <a:lnTo>
                    <a:pt x="1926344" y="1061927"/>
                  </a:lnTo>
                  <a:lnTo>
                    <a:pt x="1992758" y="1056572"/>
                  </a:lnTo>
                  <a:lnTo>
                    <a:pt x="2046129" y="1051401"/>
                  </a:lnTo>
                  <a:lnTo>
                    <a:pt x="2099467" y="1045464"/>
                  </a:lnTo>
                  <a:lnTo>
                    <a:pt x="2152736" y="1038770"/>
                  </a:lnTo>
                  <a:lnTo>
                    <a:pt x="2205903" y="1031332"/>
                  </a:lnTo>
                  <a:lnTo>
                    <a:pt x="2258934" y="1023159"/>
                  </a:lnTo>
                  <a:lnTo>
                    <a:pt x="2311796" y="1014263"/>
                  </a:lnTo>
                  <a:lnTo>
                    <a:pt x="2364452" y="1004654"/>
                  </a:lnTo>
                  <a:lnTo>
                    <a:pt x="2416871" y="994343"/>
                  </a:lnTo>
                  <a:lnTo>
                    <a:pt x="2469018" y="983341"/>
                  </a:lnTo>
                  <a:lnTo>
                    <a:pt x="2520858" y="971660"/>
                  </a:lnTo>
                  <a:lnTo>
                    <a:pt x="2572358" y="959309"/>
                  </a:lnTo>
                  <a:lnTo>
                    <a:pt x="2623483" y="946299"/>
                  </a:lnTo>
                  <a:lnTo>
                    <a:pt x="2674200" y="932642"/>
                  </a:lnTo>
                  <a:lnTo>
                    <a:pt x="2724475" y="918348"/>
                  </a:lnTo>
                  <a:lnTo>
                    <a:pt x="2774273" y="903428"/>
                  </a:lnTo>
                  <a:lnTo>
                    <a:pt x="2823560" y="887892"/>
                  </a:lnTo>
                  <a:lnTo>
                    <a:pt x="2872303" y="871753"/>
                  </a:lnTo>
                  <a:lnTo>
                    <a:pt x="2920467" y="855019"/>
                  </a:lnTo>
                  <a:lnTo>
                    <a:pt x="2968018" y="837703"/>
                  </a:lnTo>
                  <a:lnTo>
                    <a:pt x="3014923" y="819816"/>
                  </a:lnTo>
                  <a:lnTo>
                    <a:pt x="3061147" y="801367"/>
                  </a:lnTo>
                  <a:lnTo>
                    <a:pt x="3106655" y="782367"/>
                  </a:lnTo>
                  <a:lnTo>
                    <a:pt x="3151415" y="762829"/>
                  </a:lnTo>
                  <a:lnTo>
                    <a:pt x="3195393" y="742762"/>
                  </a:lnTo>
                  <a:lnTo>
                    <a:pt x="3238553" y="722177"/>
                  </a:lnTo>
                  <a:lnTo>
                    <a:pt x="3280862" y="701085"/>
                  </a:lnTo>
                  <a:lnTo>
                    <a:pt x="3322285" y="679497"/>
                  </a:lnTo>
                  <a:lnTo>
                    <a:pt x="3362790" y="657423"/>
                  </a:lnTo>
                  <a:lnTo>
                    <a:pt x="3412953" y="628645"/>
                  </a:lnTo>
                  <a:lnTo>
                    <a:pt x="3461503" y="599121"/>
                  </a:lnTo>
                  <a:lnTo>
                    <a:pt x="3508370" y="568872"/>
                  </a:lnTo>
                  <a:lnTo>
                    <a:pt x="3553483" y="537923"/>
                  </a:lnTo>
                  <a:lnTo>
                    <a:pt x="3596773" y="506295"/>
                  </a:lnTo>
                  <a:lnTo>
                    <a:pt x="3638168" y="474010"/>
                  </a:lnTo>
                  <a:lnTo>
                    <a:pt x="3677599" y="441091"/>
                  </a:lnTo>
                  <a:lnTo>
                    <a:pt x="3714994" y="407561"/>
                  </a:lnTo>
                  <a:lnTo>
                    <a:pt x="3750284" y="373441"/>
                  </a:lnTo>
                  <a:lnTo>
                    <a:pt x="3783397" y="338755"/>
                  </a:lnTo>
                  <a:lnTo>
                    <a:pt x="3814264" y="303524"/>
                  </a:lnTo>
                  <a:lnTo>
                    <a:pt x="3845545" y="264166"/>
                  </a:lnTo>
                  <a:lnTo>
                    <a:pt x="3873927" y="224204"/>
                  </a:lnTo>
                  <a:lnTo>
                    <a:pt x="3899318" y="183668"/>
                  </a:lnTo>
                  <a:lnTo>
                    <a:pt x="3921627" y="142589"/>
                  </a:lnTo>
                  <a:lnTo>
                    <a:pt x="3940764" y="100999"/>
                  </a:lnTo>
                  <a:lnTo>
                    <a:pt x="3955734" y="61572"/>
                  </a:lnTo>
                  <a:lnTo>
                    <a:pt x="3967739" y="21749"/>
                  </a:lnTo>
                  <a:lnTo>
                    <a:pt x="3971089" y="8374"/>
                  </a:lnTo>
                  <a:lnTo>
                    <a:pt x="3971614" y="6149"/>
                  </a:lnTo>
                  <a:lnTo>
                    <a:pt x="3972139" y="3924"/>
                  </a:lnTo>
                  <a:lnTo>
                    <a:pt x="3972639" y="1674"/>
                  </a:lnTo>
                  <a:lnTo>
                    <a:pt x="397298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96591" y="2908919"/>
              <a:ext cx="81599" cy="1084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01866" y="2547069"/>
              <a:ext cx="186199" cy="81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696165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20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024" y="4416527"/>
            <a:ext cx="383159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Sutskever et al, </a:t>
            </a:r>
            <a:r>
              <a:rPr sz="800" dirty="0">
                <a:latin typeface="Arial"/>
                <a:cs typeface="Arial"/>
              </a:rPr>
              <a:t>“Sequence </a:t>
            </a:r>
            <a:r>
              <a:rPr sz="800" spc="-5" dirty="0">
                <a:latin typeface="Arial"/>
                <a:cs typeface="Arial"/>
              </a:rPr>
              <a:t>to Sequence Learning with Neural Networks”, NIPS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54" name="object 5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E11F70A9-0B28-4F9B-A5BB-E3BF5EA2D5C5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55" name="object 5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61146" y="1310037"/>
            <a:ext cx="21958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dirty="0">
                <a:latin typeface="Arial"/>
                <a:cs typeface="Arial"/>
              </a:rPr>
              <a:t>Many to </a:t>
            </a:r>
            <a:r>
              <a:rPr sz="1400" b="1" spc="-5" dirty="0">
                <a:latin typeface="Arial"/>
                <a:cs typeface="Arial"/>
              </a:rPr>
              <a:t>one</a:t>
            </a:r>
            <a:r>
              <a:rPr sz="1400" spc="-5" dirty="0">
                <a:latin typeface="Arial"/>
                <a:cs typeface="Arial"/>
              </a:rPr>
              <a:t>: Encode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  </a:t>
            </a: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a single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62176"/>
            <a:ext cx="620903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10" dirty="0"/>
              <a:t>Sequence </a:t>
            </a:r>
            <a:r>
              <a:rPr sz="2800" spc="-5" dirty="0"/>
              <a:t>to </a:t>
            </a:r>
            <a:r>
              <a:rPr sz="2800" spc="-10" dirty="0"/>
              <a:t>Sequence: </a:t>
            </a:r>
            <a:r>
              <a:rPr sz="2800" dirty="0"/>
              <a:t>Many-to-one</a:t>
            </a:r>
            <a:r>
              <a:rPr sz="2800" spc="-85" dirty="0"/>
              <a:t> </a:t>
            </a:r>
            <a:r>
              <a:rPr sz="2800" dirty="0"/>
              <a:t>+  </a:t>
            </a:r>
            <a:r>
              <a:rPr sz="2800" spc="-5" dirty="0"/>
              <a:t>one-to-many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4751" y="2332507"/>
            <a:ext cx="260350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4828" y="2415767"/>
            <a:ext cx="358775" cy="344805"/>
            <a:chOff x="884828" y="2415767"/>
            <a:chExt cx="358775" cy="344805"/>
          </a:xfrm>
        </p:grpSpPr>
        <p:sp>
          <p:nvSpPr>
            <p:cNvPr id="5" name="object 5"/>
            <p:cNvSpPr/>
            <p:nvPr/>
          </p:nvSpPr>
          <p:spPr>
            <a:xfrm>
              <a:off x="889590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1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9590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1" y="0"/>
                  </a:lnTo>
                  <a:lnTo>
                    <a:pt x="348761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9590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8516" y="2332507"/>
            <a:ext cx="260350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4843" y="2415767"/>
            <a:ext cx="1692275" cy="636270"/>
            <a:chOff x="654843" y="2415767"/>
            <a:chExt cx="1692275" cy="636270"/>
          </a:xfrm>
        </p:grpSpPr>
        <p:sp>
          <p:nvSpPr>
            <p:cNvPr id="10" name="object 10"/>
            <p:cNvSpPr/>
            <p:nvPr/>
          </p:nvSpPr>
          <p:spPr>
            <a:xfrm>
              <a:off x="1022987" y="2774094"/>
              <a:ext cx="81982" cy="277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4843" y="2547069"/>
              <a:ext cx="21634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8352" y="2547119"/>
              <a:ext cx="241767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93353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1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93353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1" y="0"/>
                  </a:lnTo>
                  <a:lnTo>
                    <a:pt x="348761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93353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2269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608" y="2415767"/>
            <a:ext cx="1692275" cy="636270"/>
            <a:chOff x="1758608" y="2415767"/>
            <a:chExt cx="1692275" cy="636270"/>
          </a:xfrm>
        </p:grpSpPr>
        <p:sp>
          <p:nvSpPr>
            <p:cNvPr id="18" name="object 18"/>
            <p:cNvSpPr/>
            <p:nvPr/>
          </p:nvSpPr>
          <p:spPr>
            <a:xfrm>
              <a:off x="1758608" y="2547069"/>
              <a:ext cx="216352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26748" y="2774094"/>
              <a:ext cx="81979" cy="277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42115" y="2547119"/>
              <a:ext cx="241754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97118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49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49" y="0"/>
                  </a:lnTo>
                  <a:lnTo>
                    <a:pt x="348749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97118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49" y="0"/>
                  </a:lnTo>
                  <a:lnTo>
                    <a:pt x="348749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97118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06042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41343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881869" y="2547069"/>
            <a:ext cx="805815" cy="504825"/>
            <a:chOff x="2881869" y="2547069"/>
            <a:chExt cx="805815" cy="504825"/>
          </a:xfrm>
        </p:grpSpPr>
        <p:sp>
          <p:nvSpPr>
            <p:cNvPr id="27" name="object 27"/>
            <p:cNvSpPr/>
            <p:nvPr/>
          </p:nvSpPr>
          <p:spPr>
            <a:xfrm>
              <a:off x="3230493" y="2774094"/>
              <a:ext cx="81999" cy="2774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1869" y="2547069"/>
              <a:ext cx="19702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45868" y="2547119"/>
              <a:ext cx="241774" cy="819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3985641" y="2547069"/>
            <a:ext cx="186199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238013" y="234939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37593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3835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85256" y="3265105"/>
            <a:ext cx="358775" cy="344805"/>
            <a:chOff x="285256" y="3265105"/>
            <a:chExt cx="358775" cy="344805"/>
          </a:xfrm>
        </p:grpSpPr>
        <p:sp>
          <p:nvSpPr>
            <p:cNvPr id="35" name="object 35"/>
            <p:cNvSpPr/>
            <p:nvPr/>
          </p:nvSpPr>
          <p:spPr>
            <a:xfrm>
              <a:off x="290019" y="32698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348761" y="335174"/>
                  </a:moveTo>
                  <a:lnTo>
                    <a:pt x="0" y="33517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74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0019" y="32698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0" y="0"/>
                  </a:moveTo>
                  <a:lnTo>
                    <a:pt x="348761" y="0"/>
                  </a:lnTo>
                  <a:lnTo>
                    <a:pt x="348761" y="335174"/>
                  </a:lnTo>
                  <a:lnTo>
                    <a:pt x="0" y="3351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3045" y="3208089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3045" y="3543580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54876" y="2547069"/>
            <a:ext cx="4233545" cy="1539240"/>
            <a:chOff x="454876" y="2547069"/>
            <a:chExt cx="4233545" cy="1539240"/>
          </a:xfrm>
        </p:grpSpPr>
        <p:sp>
          <p:nvSpPr>
            <p:cNvPr id="40" name="object 40"/>
            <p:cNvSpPr/>
            <p:nvPr/>
          </p:nvSpPr>
          <p:spPr>
            <a:xfrm>
              <a:off x="464401" y="2857544"/>
              <a:ext cx="1536065" cy="1013460"/>
            </a:xfrm>
            <a:custGeom>
              <a:avLst/>
              <a:gdLst/>
              <a:ahLst/>
              <a:cxnLst/>
              <a:rect l="l" t="t" r="r" b="b"/>
              <a:pathLst>
                <a:path w="1536064" h="1013460">
                  <a:moveTo>
                    <a:pt x="0" y="747498"/>
                  </a:moveTo>
                  <a:lnTo>
                    <a:pt x="12357" y="788158"/>
                  </a:lnTo>
                  <a:lnTo>
                    <a:pt x="47631" y="832885"/>
                  </a:lnTo>
                  <a:lnTo>
                    <a:pt x="103125" y="878584"/>
                  </a:lnTo>
                  <a:lnTo>
                    <a:pt x="137613" y="900832"/>
                  </a:lnTo>
                  <a:lnTo>
                    <a:pt x="176145" y="922162"/>
                  </a:lnTo>
                  <a:lnTo>
                    <a:pt x="218384" y="942188"/>
                  </a:lnTo>
                  <a:lnTo>
                    <a:pt x="263993" y="960523"/>
                  </a:lnTo>
                  <a:lnTo>
                    <a:pt x="312635" y="976781"/>
                  </a:lnTo>
                  <a:lnTo>
                    <a:pt x="363973" y="990574"/>
                  </a:lnTo>
                  <a:lnTo>
                    <a:pt x="417671" y="1001515"/>
                  </a:lnTo>
                  <a:lnTo>
                    <a:pt x="473390" y="1009218"/>
                  </a:lnTo>
                  <a:lnTo>
                    <a:pt x="530795" y="1013296"/>
                  </a:lnTo>
                  <a:lnTo>
                    <a:pt x="589547" y="1013363"/>
                  </a:lnTo>
                  <a:lnTo>
                    <a:pt x="649311" y="1009030"/>
                  </a:lnTo>
                  <a:lnTo>
                    <a:pt x="709748" y="999913"/>
                  </a:lnTo>
                  <a:lnTo>
                    <a:pt x="770523" y="985623"/>
                  </a:lnTo>
                  <a:lnTo>
                    <a:pt x="814954" y="971724"/>
                  </a:lnTo>
                  <a:lnTo>
                    <a:pt x="859254" y="954934"/>
                  </a:lnTo>
                  <a:lnTo>
                    <a:pt x="903290" y="935330"/>
                  </a:lnTo>
                  <a:lnTo>
                    <a:pt x="946933" y="912989"/>
                  </a:lnTo>
                  <a:lnTo>
                    <a:pt x="990049" y="887989"/>
                  </a:lnTo>
                  <a:lnTo>
                    <a:pt x="1032507" y="860408"/>
                  </a:lnTo>
                  <a:lnTo>
                    <a:pt x="1074177" y="830322"/>
                  </a:lnTo>
                  <a:lnTo>
                    <a:pt x="1114926" y="797808"/>
                  </a:lnTo>
                  <a:lnTo>
                    <a:pt x="1154622" y="762946"/>
                  </a:lnTo>
                  <a:lnTo>
                    <a:pt x="1193135" y="725811"/>
                  </a:lnTo>
                  <a:lnTo>
                    <a:pt x="1230333" y="686482"/>
                  </a:lnTo>
                  <a:lnTo>
                    <a:pt x="1266084" y="645035"/>
                  </a:lnTo>
                  <a:lnTo>
                    <a:pt x="1300257" y="601548"/>
                  </a:lnTo>
                  <a:lnTo>
                    <a:pt x="1330461" y="559409"/>
                  </a:lnTo>
                  <a:lnTo>
                    <a:pt x="1359086" y="515639"/>
                  </a:lnTo>
                  <a:lnTo>
                    <a:pt x="1386025" y="470301"/>
                  </a:lnTo>
                  <a:lnTo>
                    <a:pt x="1411175" y="423459"/>
                  </a:lnTo>
                  <a:lnTo>
                    <a:pt x="1434429" y="375173"/>
                  </a:lnTo>
                  <a:lnTo>
                    <a:pt x="1455682" y="325507"/>
                  </a:lnTo>
                  <a:lnTo>
                    <a:pt x="1474829" y="274524"/>
                  </a:lnTo>
                  <a:lnTo>
                    <a:pt x="1489772" y="228865"/>
                  </a:lnTo>
                  <a:lnTo>
                    <a:pt x="1502951" y="182290"/>
                  </a:lnTo>
                  <a:lnTo>
                    <a:pt x="1514297" y="134838"/>
                  </a:lnTo>
                  <a:lnTo>
                    <a:pt x="1523739" y="86549"/>
                  </a:lnTo>
                  <a:lnTo>
                    <a:pt x="1531204" y="37474"/>
                  </a:lnTo>
                  <a:lnTo>
                    <a:pt x="1534174" y="12624"/>
                  </a:lnTo>
                  <a:lnTo>
                    <a:pt x="1534626" y="8474"/>
                  </a:lnTo>
                  <a:lnTo>
                    <a:pt x="1535056" y="4324"/>
                  </a:lnTo>
                  <a:lnTo>
                    <a:pt x="1535466" y="149"/>
                  </a:lnTo>
                  <a:lnTo>
                    <a:pt x="153547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58928" y="2761669"/>
              <a:ext cx="81904" cy="1069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4401" y="2872819"/>
              <a:ext cx="403225" cy="397510"/>
            </a:xfrm>
            <a:custGeom>
              <a:avLst/>
              <a:gdLst/>
              <a:ahLst/>
              <a:cxnLst/>
              <a:rect l="l" t="t" r="r" b="b"/>
              <a:pathLst>
                <a:path w="403225" h="397510">
                  <a:moveTo>
                    <a:pt x="0" y="397049"/>
                  </a:moveTo>
                  <a:lnTo>
                    <a:pt x="6359" y="346483"/>
                  </a:lnTo>
                  <a:lnTo>
                    <a:pt x="24164" y="302560"/>
                  </a:lnTo>
                  <a:lnTo>
                    <a:pt x="51509" y="264174"/>
                  </a:lnTo>
                  <a:lnTo>
                    <a:pt x="86485" y="230218"/>
                  </a:lnTo>
                  <a:lnTo>
                    <a:pt x="127184" y="199583"/>
                  </a:lnTo>
                  <a:lnTo>
                    <a:pt x="171699" y="171162"/>
                  </a:lnTo>
                  <a:lnTo>
                    <a:pt x="218122" y="143849"/>
                  </a:lnTo>
                  <a:lnTo>
                    <a:pt x="258806" y="119988"/>
                  </a:lnTo>
                  <a:lnTo>
                    <a:pt x="298214" y="95387"/>
                  </a:lnTo>
                  <a:lnTo>
                    <a:pt x="335065" y="69304"/>
                  </a:lnTo>
                  <a:lnTo>
                    <a:pt x="368081" y="40999"/>
                  </a:lnTo>
                  <a:lnTo>
                    <a:pt x="395986" y="9724"/>
                  </a:lnTo>
                  <a:lnTo>
                    <a:pt x="402014" y="1349"/>
                  </a:lnTo>
                  <a:lnTo>
                    <a:pt x="40291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7695" y="2780594"/>
              <a:ext cx="79247" cy="1109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4401" y="2857419"/>
              <a:ext cx="2637790" cy="1125220"/>
            </a:xfrm>
            <a:custGeom>
              <a:avLst/>
              <a:gdLst/>
              <a:ahLst/>
              <a:cxnLst/>
              <a:rect l="l" t="t" r="r" b="b"/>
              <a:pathLst>
                <a:path w="2637790" h="1125220">
                  <a:moveTo>
                    <a:pt x="0" y="747623"/>
                  </a:moveTo>
                  <a:lnTo>
                    <a:pt x="17979" y="801511"/>
                  </a:lnTo>
                  <a:lnTo>
                    <a:pt x="48832" y="839457"/>
                  </a:lnTo>
                  <a:lnTo>
                    <a:pt x="93537" y="878079"/>
                  </a:lnTo>
                  <a:lnTo>
                    <a:pt x="151026" y="916573"/>
                  </a:lnTo>
                  <a:lnTo>
                    <a:pt x="184233" y="935520"/>
                  </a:lnTo>
                  <a:lnTo>
                    <a:pt x="220236" y="954132"/>
                  </a:lnTo>
                  <a:lnTo>
                    <a:pt x="258903" y="972310"/>
                  </a:lnTo>
                  <a:lnTo>
                    <a:pt x="300100" y="989952"/>
                  </a:lnTo>
                  <a:lnTo>
                    <a:pt x="343694" y="1006958"/>
                  </a:lnTo>
                  <a:lnTo>
                    <a:pt x="389553" y="1023227"/>
                  </a:lnTo>
                  <a:lnTo>
                    <a:pt x="437542" y="1038658"/>
                  </a:lnTo>
                  <a:lnTo>
                    <a:pt x="487530" y="1053151"/>
                  </a:lnTo>
                  <a:lnTo>
                    <a:pt x="539381" y="1066605"/>
                  </a:lnTo>
                  <a:lnTo>
                    <a:pt x="592964" y="1078919"/>
                  </a:lnTo>
                  <a:lnTo>
                    <a:pt x="648146" y="1089993"/>
                  </a:lnTo>
                  <a:lnTo>
                    <a:pt x="704792" y="1099726"/>
                  </a:lnTo>
                  <a:lnTo>
                    <a:pt x="762770" y="1108017"/>
                  </a:lnTo>
                  <a:lnTo>
                    <a:pt x="821947" y="1114766"/>
                  </a:lnTo>
                  <a:lnTo>
                    <a:pt x="882189" y="1119872"/>
                  </a:lnTo>
                  <a:lnTo>
                    <a:pt x="943363" y="1123233"/>
                  </a:lnTo>
                  <a:lnTo>
                    <a:pt x="1005337" y="1124751"/>
                  </a:lnTo>
                  <a:lnTo>
                    <a:pt x="1067976" y="1124323"/>
                  </a:lnTo>
                  <a:lnTo>
                    <a:pt x="1131148" y="1121850"/>
                  </a:lnTo>
                  <a:lnTo>
                    <a:pt x="1194720" y="1117230"/>
                  </a:lnTo>
                  <a:lnTo>
                    <a:pt x="1258558" y="1110362"/>
                  </a:lnTo>
                  <a:lnTo>
                    <a:pt x="1322529" y="1101147"/>
                  </a:lnTo>
                  <a:lnTo>
                    <a:pt x="1372114" y="1092339"/>
                  </a:lnTo>
                  <a:lnTo>
                    <a:pt x="1421636" y="1082086"/>
                  </a:lnTo>
                  <a:lnTo>
                    <a:pt x="1471035" y="1070416"/>
                  </a:lnTo>
                  <a:lnTo>
                    <a:pt x="1520247" y="1057356"/>
                  </a:lnTo>
                  <a:lnTo>
                    <a:pt x="1569212" y="1042931"/>
                  </a:lnTo>
                  <a:lnTo>
                    <a:pt x="1617866" y="1027169"/>
                  </a:lnTo>
                  <a:lnTo>
                    <a:pt x="1666149" y="1010096"/>
                  </a:lnTo>
                  <a:lnTo>
                    <a:pt x="1713997" y="991739"/>
                  </a:lnTo>
                  <a:lnTo>
                    <a:pt x="1761350" y="972124"/>
                  </a:lnTo>
                  <a:lnTo>
                    <a:pt x="1808145" y="951279"/>
                  </a:lnTo>
                  <a:lnTo>
                    <a:pt x="1854320" y="929229"/>
                  </a:lnTo>
                  <a:lnTo>
                    <a:pt x="1899813" y="906002"/>
                  </a:lnTo>
                  <a:lnTo>
                    <a:pt x="1944562" y="881625"/>
                  </a:lnTo>
                  <a:lnTo>
                    <a:pt x="1988505" y="856123"/>
                  </a:lnTo>
                  <a:lnTo>
                    <a:pt x="2031580" y="829524"/>
                  </a:lnTo>
                  <a:lnTo>
                    <a:pt x="2073725" y="801853"/>
                  </a:lnTo>
                  <a:lnTo>
                    <a:pt x="2114879" y="773139"/>
                  </a:lnTo>
                  <a:lnTo>
                    <a:pt x="2154978" y="743407"/>
                  </a:lnTo>
                  <a:lnTo>
                    <a:pt x="2193962" y="712685"/>
                  </a:lnTo>
                  <a:lnTo>
                    <a:pt x="2231768" y="680998"/>
                  </a:lnTo>
                  <a:lnTo>
                    <a:pt x="2272320" y="644700"/>
                  </a:lnTo>
                  <a:lnTo>
                    <a:pt x="2311255" y="607279"/>
                  </a:lnTo>
                  <a:lnTo>
                    <a:pt x="2348487" y="568773"/>
                  </a:lnTo>
                  <a:lnTo>
                    <a:pt x="2383932" y="529219"/>
                  </a:lnTo>
                  <a:lnTo>
                    <a:pt x="2417505" y="488654"/>
                  </a:lnTo>
                  <a:lnTo>
                    <a:pt x="2449123" y="447115"/>
                  </a:lnTo>
                  <a:lnTo>
                    <a:pt x="2478699" y="404639"/>
                  </a:lnTo>
                  <a:lnTo>
                    <a:pt x="2506150" y="361263"/>
                  </a:lnTo>
                  <a:lnTo>
                    <a:pt x="2531392" y="317024"/>
                  </a:lnTo>
                  <a:lnTo>
                    <a:pt x="2557049" y="266258"/>
                  </a:lnTo>
                  <a:lnTo>
                    <a:pt x="2579676" y="214496"/>
                  </a:lnTo>
                  <a:lnTo>
                    <a:pt x="2599148" y="161792"/>
                  </a:lnTo>
                  <a:lnTo>
                    <a:pt x="2615342" y="108199"/>
                  </a:lnTo>
                  <a:lnTo>
                    <a:pt x="2625284" y="67457"/>
                  </a:lnTo>
                  <a:lnTo>
                    <a:pt x="2633267" y="26249"/>
                  </a:lnTo>
                  <a:lnTo>
                    <a:pt x="2635492" y="12424"/>
                  </a:lnTo>
                  <a:lnTo>
                    <a:pt x="2635842" y="10124"/>
                  </a:lnTo>
                  <a:lnTo>
                    <a:pt x="2636167" y="7799"/>
                  </a:lnTo>
                  <a:lnTo>
                    <a:pt x="2636492" y="5499"/>
                  </a:lnTo>
                  <a:lnTo>
                    <a:pt x="26372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60743" y="2761644"/>
              <a:ext cx="81849" cy="1074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4401" y="3004368"/>
              <a:ext cx="3973195" cy="1072515"/>
            </a:xfrm>
            <a:custGeom>
              <a:avLst/>
              <a:gdLst/>
              <a:ahLst/>
              <a:cxnLst/>
              <a:rect l="l" t="t" r="r" b="b"/>
              <a:pathLst>
                <a:path w="3973195" h="1072514">
                  <a:moveTo>
                    <a:pt x="0" y="600673"/>
                  </a:moveTo>
                  <a:lnTo>
                    <a:pt x="12989" y="647307"/>
                  </a:lnTo>
                  <a:lnTo>
                    <a:pt x="35536" y="679283"/>
                  </a:lnTo>
                  <a:lnTo>
                    <a:pt x="68579" y="711664"/>
                  </a:lnTo>
                  <a:lnTo>
                    <a:pt x="111594" y="744190"/>
                  </a:lnTo>
                  <a:lnTo>
                    <a:pt x="164056" y="776598"/>
                  </a:lnTo>
                  <a:lnTo>
                    <a:pt x="225441" y="808628"/>
                  </a:lnTo>
                  <a:lnTo>
                    <a:pt x="295223" y="840019"/>
                  </a:lnTo>
                  <a:lnTo>
                    <a:pt x="333099" y="855393"/>
                  </a:lnTo>
                  <a:lnTo>
                    <a:pt x="372877" y="870509"/>
                  </a:lnTo>
                  <a:lnTo>
                    <a:pt x="414493" y="885335"/>
                  </a:lnTo>
                  <a:lnTo>
                    <a:pt x="457880" y="899838"/>
                  </a:lnTo>
                  <a:lnTo>
                    <a:pt x="502972" y="913985"/>
                  </a:lnTo>
                  <a:lnTo>
                    <a:pt x="549705" y="927744"/>
                  </a:lnTo>
                  <a:lnTo>
                    <a:pt x="598012" y="941081"/>
                  </a:lnTo>
                  <a:lnTo>
                    <a:pt x="647829" y="953965"/>
                  </a:lnTo>
                  <a:lnTo>
                    <a:pt x="699088" y="966363"/>
                  </a:lnTo>
                  <a:lnTo>
                    <a:pt x="751725" y="978242"/>
                  </a:lnTo>
                  <a:lnTo>
                    <a:pt x="805675" y="989569"/>
                  </a:lnTo>
                  <a:lnTo>
                    <a:pt x="860871" y="1000312"/>
                  </a:lnTo>
                  <a:lnTo>
                    <a:pt x="917247" y="1010438"/>
                  </a:lnTo>
                  <a:lnTo>
                    <a:pt x="974739" y="1019915"/>
                  </a:lnTo>
                  <a:lnTo>
                    <a:pt x="1033281" y="1028709"/>
                  </a:lnTo>
                  <a:lnTo>
                    <a:pt x="1092807" y="1036789"/>
                  </a:lnTo>
                  <a:lnTo>
                    <a:pt x="1153251" y="1044122"/>
                  </a:lnTo>
                  <a:lnTo>
                    <a:pt x="1214548" y="1050674"/>
                  </a:lnTo>
                  <a:lnTo>
                    <a:pt x="1276633" y="1056413"/>
                  </a:lnTo>
                  <a:lnTo>
                    <a:pt x="1339439" y="1061307"/>
                  </a:lnTo>
                  <a:lnTo>
                    <a:pt x="1402901" y="1065324"/>
                  </a:lnTo>
                  <a:lnTo>
                    <a:pt x="1466954" y="1068429"/>
                  </a:lnTo>
                  <a:lnTo>
                    <a:pt x="1531531" y="1070591"/>
                  </a:lnTo>
                  <a:lnTo>
                    <a:pt x="1596568" y="1071778"/>
                  </a:lnTo>
                  <a:lnTo>
                    <a:pt x="1661998" y="1071955"/>
                  </a:lnTo>
                  <a:lnTo>
                    <a:pt x="1727756" y="1071092"/>
                  </a:lnTo>
                  <a:lnTo>
                    <a:pt x="1793777" y="1069154"/>
                  </a:lnTo>
                  <a:lnTo>
                    <a:pt x="1859995" y="1066110"/>
                  </a:lnTo>
                  <a:lnTo>
                    <a:pt x="1926344" y="1061927"/>
                  </a:lnTo>
                  <a:lnTo>
                    <a:pt x="1992758" y="1056572"/>
                  </a:lnTo>
                  <a:lnTo>
                    <a:pt x="2046129" y="1051401"/>
                  </a:lnTo>
                  <a:lnTo>
                    <a:pt x="2099467" y="1045464"/>
                  </a:lnTo>
                  <a:lnTo>
                    <a:pt x="2152736" y="1038770"/>
                  </a:lnTo>
                  <a:lnTo>
                    <a:pt x="2205903" y="1031332"/>
                  </a:lnTo>
                  <a:lnTo>
                    <a:pt x="2258934" y="1023159"/>
                  </a:lnTo>
                  <a:lnTo>
                    <a:pt x="2311796" y="1014263"/>
                  </a:lnTo>
                  <a:lnTo>
                    <a:pt x="2364452" y="1004654"/>
                  </a:lnTo>
                  <a:lnTo>
                    <a:pt x="2416871" y="994343"/>
                  </a:lnTo>
                  <a:lnTo>
                    <a:pt x="2469018" y="983341"/>
                  </a:lnTo>
                  <a:lnTo>
                    <a:pt x="2520858" y="971660"/>
                  </a:lnTo>
                  <a:lnTo>
                    <a:pt x="2572358" y="959309"/>
                  </a:lnTo>
                  <a:lnTo>
                    <a:pt x="2623483" y="946299"/>
                  </a:lnTo>
                  <a:lnTo>
                    <a:pt x="2674200" y="932642"/>
                  </a:lnTo>
                  <a:lnTo>
                    <a:pt x="2724475" y="918348"/>
                  </a:lnTo>
                  <a:lnTo>
                    <a:pt x="2774273" y="903428"/>
                  </a:lnTo>
                  <a:lnTo>
                    <a:pt x="2823560" y="887892"/>
                  </a:lnTo>
                  <a:lnTo>
                    <a:pt x="2872303" y="871753"/>
                  </a:lnTo>
                  <a:lnTo>
                    <a:pt x="2920467" y="855019"/>
                  </a:lnTo>
                  <a:lnTo>
                    <a:pt x="2968018" y="837703"/>
                  </a:lnTo>
                  <a:lnTo>
                    <a:pt x="3014923" y="819816"/>
                  </a:lnTo>
                  <a:lnTo>
                    <a:pt x="3061147" y="801367"/>
                  </a:lnTo>
                  <a:lnTo>
                    <a:pt x="3106655" y="782367"/>
                  </a:lnTo>
                  <a:lnTo>
                    <a:pt x="3151415" y="762829"/>
                  </a:lnTo>
                  <a:lnTo>
                    <a:pt x="3195393" y="742762"/>
                  </a:lnTo>
                  <a:lnTo>
                    <a:pt x="3238553" y="722177"/>
                  </a:lnTo>
                  <a:lnTo>
                    <a:pt x="3280862" y="701085"/>
                  </a:lnTo>
                  <a:lnTo>
                    <a:pt x="3322285" y="679497"/>
                  </a:lnTo>
                  <a:lnTo>
                    <a:pt x="3362790" y="657423"/>
                  </a:lnTo>
                  <a:lnTo>
                    <a:pt x="3412953" y="628645"/>
                  </a:lnTo>
                  <a:lnTo>
                    <a:pt x="3461503" y="599121"/>
                  </a:lnTo>
                  <a:lnTo>
                    <a:pt x="3508370" y="568872"/>
                  </a:lnTo>
                  <a:lnTo>
                    <a:pt x="3553483" y="537923"/>
                  </a:lnTo>
                  <a:lnTo>
                    <a:pt x="3596773" y="506295"/>
                  </a:lnTo>
                  <a:lnTo>
                    <a:pt x="3638168" y="474010"/>
                  </a:lnTo>
                  <a:lnTo>
                    <a:pt x="3677599" y="441091"/>
                  </a:lnTo>
                  <a:lnTo>
                    <a:pt x="3714994" y="407561"/>
                  </a:lnTo>
                  <a:lnTo>
                    <a:pt x="3750284" y="373441"/>
                  </a:lnTo>
                  <a:lnTo>
                    <a:pt x="3783397" y="338755"/>
                  </a:lnTo>
                  <a:lnTo>
                    <a:pt x="3814264" y="303524"/>
                  </a:lnTo>
                  <a:lnTo>
                    <a:pt x="3845545" y="264166"/>
                  </a:lnTo>
                  <a:lnTo>
                    <a:pt x="3873927" y="224204"/>
                  </a:lnTo>
                  <a:lnTo>
                    <a:pt x="3899318" y="183668"/>
                  </a:lnTo>
                  <a:lnTo>
                    <a:pt x="3921627" y="142589"/>
                  </a:lnTo>
                  <a:lnTo>
                    <a:pt x="3940764" y="100999"/>
                  </a:lnTo>
                  <a:lnTo>
                    <a:pt x="3955734" y="61572"/>
                  </a:lnTo>
                  <a:lnTo>
                    <a:pt x="3967739" y="21749"/>
                  </a:lnTo>
                  <a:lnTo>
                    <a:pt x="3971089" y="8374"/>
                  </a:lnTo>
                  <a:lnTo>
                    <a:pt x="3971614" y="6149"/>
                  </a:lnTo>
                  <a:lnTo>
                    <a:pt x="3972139" y="3924"/>
                  </a:lnTo>
                  <a:lnTo>
                    <a:pt x="3972639" y="1674"/>
                  </a:lnTo>
                  <a:lnTo>
                    <a:pt x="397298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96591" y="2908919"/>
              <a:ext cx="81599" cy="1084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01866" y="2547069"/>
              <a:ext cx="186199" cy="81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696165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20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012664" y="2556119"/>
            <a:ext cx="1862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019587" y="1549621"/>
            <a:ext cx="26035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29635" y="1549609"/>
            <a:ext cx="26035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09212" y="2079018"/>
            <a:ext cx="81974" cy="2897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20485" y="2079015"/>
            <a:ext cx="81974" cy="28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8312181" y="239939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61146" y="1519586"/>
            <a:ext cx="2179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a single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61146" y="889035"/>
            <a:ext cx="6960870" cy="659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29133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One </a:t>
            </a:r>
            <a:r>
              <a:rPr sz="1400" b="1" dirty="0">
                <a:latin typeface="Arial"/>
                <a:cs typeface="Arial"/>
              </a:rPr>
              <a:t>to </a:t>
            </a:r>
            <a:r>
              <a:rPr sz="1400" b="1" spc="-5" dirty="0">
                <a:latin typeface="Arial"/>
                <a:cs typeface="Arial"/>
              </a:rPr>
              <a:t>many</a:t>
            </a:r>
            <a:r>
              <a:rPr sz="1400" spc="-5" dirty="0">
                <a:latin typeface="Arial"/>
                <a:cs typeface="Arial"/>
              </a:rPr>
              <a:t>: Produce output  </a:t>
            </a: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from </a:t>
            </a:r>
            <a:r>
              <a:rPr sz="1400" dirty="0">
                <a:latin typeface="Arial"/>
                <a:cs typeface="Arial"/>
              </a:rPr>
              <a:t>single </a:t>
            </a: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14"/>
              </a:lnSpc>
            </a:pPr>
            <a:r>
              <a:rPr sz="1400" b="1" dirty="0">
                <a:latin typeface="Arial"/>
                <a:cs typeface="Arial"/>
              </a:rPr>
              <a:t>Many to </a:t>
            </a:r>
            <a:r>
              <a:rPr sz="1400" b="1" spc="-5" dirty="0">
                <a:latin typeface="Arial"/>
                <a:cs typeface="Arial"/>
              </a:rPr>
              <a:t>one</a:t>
            </a:r>
            <a:r>
              <a:rPr sz="1400" spc="-5" dirty="0">
                <a:latin typeface="Arial"/>
                <a:cs typeface="Arial"/>
              </a:rPr>
              <a:t>: Encode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407401" y="2442454"/>
            <a:ext cx="358775" cy="344805"/>
            <a:chOff x="5407401" y="2442454"/>
            <a:chExt cx="358775" cy="344805"/>
          </a:xfrm>
        </p:grpSpPr>
        <p:sp>
          <p:nvSpPr>
            <p:cNvPr id="59" name="object 59"/>
            <p:cNvSpPr/>
            <p:nvPr/>
          </p:nvSpPr>
          <p:spPr>
            <a:xfrm>
              <a:off x="5412164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49" y="335176"/>
                  </a:moveTo>
                  <a:lnTo>
                    <a:pt x="0" y="335176"/>
                  </a:lnTo>
                  <a:lnTo>
                    <a:pt x="0" y="0"/>
                  </a:lnTo>
                  <a:lnTo>
                    <a:pt x="348749" y="0"/>
                  </a:lnTo>
                  <a:lnTo>
                    <a:pt x="348749" y="3351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12164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49" y="0"/>
                  </a:lnTo>
                  <a:lnTo>
                    <a:pt x="348749" y="335176"/>
                  </a:lnTo>
                  <a:lnTo>
                    <a:pt x="0" y="33517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412164" y="2447217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021087" y="2359195"/>
            <a:ext cx="260350" cy="511175"/>
          </a:xfrm>
          <a:prstGeom prst="rect">
            <a:avLst/>
          </a:prstGeom>
          <a:solidFill>
            <a:srgbClr val="CFDFE2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760913" y="2442454"/>
            <a:ext cx="1108710" cy="344805"/>
            <a:chOff x="5760913" y="2442454"/>
            <a:chExt cx="1108710" cy="344805"/>
          </a:xfrm>
        </p:grpSpPr>
        <p:sp>
          <p:nvSpPr>
            <p:cNvPr id="64" name="object 64"/>
            <p:cNvSpPr/>
            <p:nvPr/>
          </p:nvSpPr>
          <p:spPr>
            <a:xfrm>
              <a:off x="5760913" y="2573819"/>
              <a:ext cx="241774" cy="819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15911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74" y="335176"/>
                  </a:moveTo>
                  <a:lnTo>
                    <a:pt x="0" y="335176"/>
                  </a:lnTo>
                  <a:lnTo>
                    <a:pt x="0" y="0"/>
                  </a:lnTo>
                  <a:lnTo>
                    <a:pt x="348774" y="0"/>
                  </a:lnTo>
                  <a:lnTo>
                    <a:pt x="348774" y="3351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515911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74" y="0"/>
                  </a:lnTo>
                  <a:lnTo>
                    <a:pt x="348774" y="335176"/>
                  </a:lnTo>
                  <a:lnTo>
                    <a:pt x="0" y="33517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6515911" y="2447217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124835" y="2359195"/>
            <a:ext cx="280035" cy="511175"/>
          </a:xfrm>
          <a:prstGeom prst="rect">
            <a:avLst/>
          </a:prstGeom>
          <a:solidFill>
            <a:srgbClr val="CFDFE2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281187" y="2442454"/>
            <a:ext cx="1692275" cy="344805"/>
            <a:chOff x="6281187" y="2442454"/>
            <a:chExt cx="1692275" cy="344805"/>
          </a:xfrm>
        </p:grpSpPr>
        <p:sp>
          <p:nvSpPr>
            <p:cNvPr id="70" name="object 70"/>
            <p:cNvSpPr/>
            <p:nvPr/>
          </p:nvSpPr>
          <p:spPr>
            <a:xfrm>
              <a:off x="6281187" y="2573769"/>
              <a:ext cx="216349" cy="819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64686" y="2573819"/>
              <a:ext cx="241749" cy="819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619684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49" y="335176"/>
                  </a:moveTo>
                  <a:lnTo>
                    <a:pt x="0" y="335176"/>
                  </a:lnTo>
                  <a:lnTo>
                    <a:pt x="0" y="0"/>
                  </a:lnTo>
                  <a:lnTo>
                    <a:pt x="348749" y="0"/>
                  </a:lnTo>
                  <a:lnTo>
                    <a:pt x="348749" y="3351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619684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49" y="0"/>
                  </a:lnTo>
                  <a:lnTo>
                    <a:pt x="348749" y="335176"/>
                  </a:lnTo>
                  <a:lnTo>
                    <a:pt x="0" y="33517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619684" y="2447217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807827" y="2573769"/>
            <a:ext cx="3402965" cy="1062990"/>
            <a:chOff x="4807827" y="2573769"/>
            <a:chExt cx="3402965" cy="1062990"/>
          </a:xfrm>
        </p:grpSpPr>
        <p:sp>
          <p:nvSpPr>
            <p:cNvPr id="76" name="object 76"/>
            <p:cNvSpPr/>
            <p:nvPr/>
          </p:nvSpPr>
          <p:spPr>
            <a:xfrm>
              <a:off x="4812590" y="32965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348749" y="335149"/>
                  </a:moveTo>
                  <a:lnTo>
                    <a:pt x="0" y="335149"/>
                  </a:lnTo>
                  <a:lnTo>
                    <a:pt x="0" y="0"/>
                  </a:lnTo>
                  <a:lnTo>
                    <a:pt x="348749" y="0"/>
                  </a:lnTo>
                  <a:lnTo>
                    <a:pt x="348749" y="33514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812590" y="32965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0" y="0"/>
                  </a:moveTo>
                  <a:lnTo>
                    <a:pt x="348749" y="0"/>
                  </a:lnTo>
                  <a:lnTo>
                    <a:pt x="348749" y="335149"/>
                  </a:lnTo>
                  <a:lnTo>
                    <a:pt x="0" y="335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04435" y="2573769"/>
              <a:ext cx="197024" cy="819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968433" y="2573819"/>
              <a:ext cx="241774" cy="819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885607" y="3234778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885607" y="3570269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4977439" y="2788294"/>
            <a:ext cx="2686050" cy="1119505"/>
            <a:chOff x="4977439" y="2788294"/>
            <a:chExt cx="2686050" cy="1119505"/>
          </a:xfrm>
        </p:grpSpPr>
        <p:sp>
          <p:nvSpPr>
            <p:cNvPr id="83" name="object 83"/>
            <p:cNvSpPr/>
            <p:nvPr/>
          </p:nvSpPr>
          <p:spPr>
            <a:xfrm>
              <a:off x="4986964" y="2884244"/>
              <a:ext cx="1536065" cy="1013460"/>
            </a:xfrm>
            <a:custGeom>
              <a:avLst/>
              <a:gdLst/>
              <a:ahLst/>
              <a:cxnLst/>
              <a:rect l="l" t="t" r="r" b="b"/>
              <a:pathLst>
                <a:path w="1536065" h="1013460">
                  <a:moveTo>
                    <a:pt x="0" y="747473"/>
                  </a:moveTo>
                  <a:lnTo>
                    <a:pt x="12357" y="788140"/>
                  </a:lnTo>
                  <a:lnTo>
                    <a:pt x="47632" y="832872"/>
                  </a:lnTo>
                  <a:lnTo>
                    <a:pt x="103128" y="878576"/>
                  </a:lnTo>
                  <a:lnTo>
                    <a:pt x="137616" y="900824"/>
                  </a:lnTo>
                  <a:lnTo>
                    <a:pt x="176149" y="922155"/>
                  </a:lnTo>
                  <a:lnTo>
                    <a:pt x="218388" y="942182"/>
                  </a:lnTo>
                  <a:lnTo>
                    <a:pt x="263998" y="960517"/>
                  </a:lnTo>
                  <a:lnTo>
                    <a:pt x="312640" y="976774"/>
                  </a:lnTo>
                  <a:lnTo>
                    <a:pt x="363979" y="990566"/>
                  </a:lnTo>
                  <a:lnTo>
                    <a:pt x="417676" y="1001506"/>
                  </a:lnTo>
                  <a:lnTo>
                    <a:pt x="473395" y="1009208"/>
                  </a:lnTo>
                  <a:lnTo>
                    <a:pt x="530799" y="1013284"/>
                  </a:lnTo>
                  <a:lnTo>
                    <a:pt x="589551" y="1013348"/>
                  </a:lnTo>
                  <a:lnTo>
                    <a:pt x="649314" y="1009013"/>
                  </a:lnTo>
                  <a:lnTo>
                    <a:pt x="709750" y="999891"/>
                  </a:lnTo>
                  <a:lnTo>
                    <a:pt x="770523" y="985598"/>
                  </a:lnTo>
                  <a:lnTo>
                    <a:pt x="814953" y="971699"/>
                  </a:lnTo>
                  <a:lnTo>
                    <a:pt x="859253" y="954909"/>
                  </a:lnTo>
                  <a:lnTo>
                    <a:pt x="903290" y="935305"/>
                  </a:lnTo>
                  <a:lnTo>
                    <a:pt x="946933" y="912964"/>
                  </a:lnTo>
                  <a:lnTo>
                    <a:pt x="990049" y="887964"/>
                  </a:lnTo>
                  <a:lnTo>
                    <a:pt x="1032509" y="860383"/>
                  </a:lnTo>
                  <a:lnTo>
                    <a:pt x="1074179" y="830297"/>
                  </a:lnTo>
                  <a:lnTo>
                    <a:pt x="1114927" y="797783"/>
                  </a:lnTo>
                  <a:lnTo>
                    <a:pt x="1154624" y="762921"/>
                  </a:lnTo>
                  <a:lnTo>
                    <a:pt x="1193135" y="725786"/>
                  </a:lnTo>
                  <a:lnTo>
                    <a:pt x="1230331" y="686457"/>
                  </a:lnTo>
                  <a:lnTo>
                    <a:pt x="1266079" y="645010"/>
                  </a:lnTo>
                  <a:lnTo>
                    <a:pt x="1300247" y="601523"/>
                  </a:lnTo>
                  <a:lnTo>
                    <a:pt x="1330456" y="559385"/>
                  </a:lnTo>
                  <a:lnTo>
                    <a:pt x="1359084" y="515618"/>
                  </a:lnTo>
                  <a:lnTo>
                    <a:pt x="1386025" y="470284"/>
                  </a:lnTo>
                  <a:lnTo>
                    <a:pt x="1411176" y="423444"/>
                  </a:lnTo>
                  <a:lnTo>
                    <a:pt x="1434428" y="375159"/>
                  </a:lnTo>
                  <a:lnTo>
                    <a:pt x="1455679" y="325490"/>
                  </a:lnTo>
                  <a:lnTo>
                    <a:pt x="1474822" y="274499"/>
                  </a:lnTo>
                  <a:lnTo>
                    <a:pt x="1489768" y="228855"/>
                  </a:lnTo>
                  <a:lnTo>
                    <a:pt x="1502950" y="182287"/>
                  </a:lnTo>
                  <a:lnTo>
                    <a:pt x="1514298" y="134838"/>
                  </a:lnTo>
                  <a:lnTo>
                    <a:pt x="1523746" y="86549"/>
                  </a:lnTo>
                  <a:lnTo>
                    <a:pt x="1531196" y="37449"/>
                  </a:lnTo>
                  <a:lnTo>
                    <a:pt x="1534171" y="12624"/>
                  </a:lnTo>
                  <a:lnTo>
                    <a:pt x="1534621" y="8474"/>
                  </a:lnTo>
                  <a:lnTo>
                    <a:pt x="1535071" y="4299"/>
                  </a:lnTo>
                  <a:lnTo>
                    <a:pt x="1535471" y="149"/>
                  </a:lnTo>
                  <a:lnTo>
                    <a:pt x="1535471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81486" y="2788369"/>
              <a:ext cx="81924" cy="1069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86964" y="2899494"/>
              <a:ext cx="403225" cy="397510"/>
            </a:xfrm>
            <a:custGeom>
              <a:avLst/>
              <a:gdLst/>
              <a:ahLst/>
              <a:cxnLst/>
              <a:rect l="l" t="t" r="r" b="b"/>
              <a:pathLst>
                <a:path w="403225" h="397510">
                  <a:moveTo>
                    <a:pt x="0" y="397074"/>
                  </a:moveTo>
                  <a:lnTo>
                    <a:pt x="6359" y="346508"/>
                  </a:lnTo>
                  <a:lnTo>
                    <a:pt x="24167" y="302585"/>
                  </a:lnTo>
                  <a:lnTo>
                    <a:pt x="51514" y="264199"/>
                  </a:lnTo>
                  <a:lnTo>
                    <a:pt x="86491" y="230243"/>
                  </a:lnTo>
                  <a:lnTo>
                    <a:pt x="127191" y="199608"/>
                  </a:lnTo>
                  <a:lnTo>
                    <a:pt x="171705" y="171187"/>
                  </a:lnTo>
                  <a:lnTo>
                    <a:pt x="218124" y="143874"/>
                  </a:lnTo>
                  <a:lnTo>
                    <a:pt x="258805" y="120013"/>
                  </a:lnTo>
                  <a:lnTo>
                    <a:pt x="298208" y="95409"/>
                  </a:lnTo>
                  <a:lnTo>
                    <a:pt x="335057" y="69319"/>
                  </a:lnTo>
                  <a:lnTo>
                    <a:pt x="368074" y="40999"/>
                  </a:lnTo>
                  <a:lnTo>
                    <a:pt x="395999" y="9724"/>
                  </a:lnTo>
                  <a:lnTo>
                    <a:pt x="402024" y="1349"/>
                  </a:lnTo>
                  <a:lnTo>
                    <a:pt x="4029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350264" y="2807269"/>
              <a:ext cx="79249" cy="11092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86964" y="2883969"/>
              <a:ext cx="2635885" cy="1014094"/>
            </a:xfrm>
            <a:custGeom>
              <a:avLst/>
              <a:gdLst/>
              <a:ahLst/>
              <a:cxnLst/>
              <a:rect l="l" t="t" r="r" b="b"/>
              <a:pathLst>
                <a:path w="2635884" h="1014095">
                  <a:moveTo>
                    <a:pt x="0" y="747748"/>
                  </a:moveTo>
                  <a:lnTo>
                    <a:pt x="20497" y="787670"/>
                  </a:lnTo>
                  <a:lnTo>
                    <a:pt x="55582" y="816677"/>
                  </a:lnTo>
                  <a:lnTo>
                    <a:pt x="106284" y="846581"/>
                  </a:lnTo>
                  <a:lnTo>
                    <a:pt x="171302" y="876512"/>
                  </a:lnTo>
                  <a:lnTo>
                    <a:pt x="208773" y="891216"/>
                  </a:lnTo>
                  <a:lnTo>
                    <a:pt x="249335" y="905601"/>
                  </a:lnTo>
                  <a:lnTo>
                    <a:pt x="292825" y="919557"/>
                  </a:lnTo>
                  <a:lnTo>
                    <a:pt x="339080" y="932976"/>
                  </a:lnTo>
                  <a:lnTo>
                    <a:pt x="387938" y="945750"/>
                  </a:lnTo>
                  <a:lnTo>
                    <a:pt x="439236" y="957768"/>
                  </a:lnTo>
                  <a:lnTo>
                    <a:pt x="492812" y="968924"/>
                  </a:lnTo>
                  <a:lnTo>
                    <a:pt x="548503" y="979107"/>
                  </a:lnTo>
                  <a:lnTo>
                    <a:pt x="606145" y="988209"/>
                  </a:lnTo>
                  <a:lnTo>
                    <a:pt x="665577" y="996121"/>
                  </a:lnTo>
                  <a:lnTo>
                    <a:pt x="726636" y="1002735"/>
                  </a:lnTo>
                  <a:lnTo>
                    <a:pt x="789159" y="1007941"/>
                  </a:lnTo>
                  <a:lnTo>
                    <a:pt x="852983" y="1011631"/>
                  </a:lnTo>
                  <a:lnTo>
                    <a:pt x="917945" y="1013697"/>
                  </a:lnTo>
                  <a:lnTo>
                    <a:pt x="983884" y="1014028"/>
                  </a:lnTo>
                  <a:lnTo>
                    <a:pt x="1050636" y="1012517"/>
                  </a:lnTo>
                  <a:lnTo>
                    <a:pt x="1118038" y="1009055"/>
                  </a:lnTo>
                  <a:lnTo>
                    <a:pt x="1185928" y="1003533"/>
                  </a:lnTo>
                  <a:lnTo>
                    <a:pt x="1254144" y="995841"/>
                  </a:lnTo>
                  <a:lnTo>
                    <a:pt x="1322522" y="985873"/>
                  </a:lnTo>
                  <a:lnTo>
                    <a:pt x="1372109" y="977171"/>
                  </a:lnTo>
                  <a:lnTo>
                    <a:pt x="1421633" y="967237"/>
                  </a:lnTo>
                  <a:lnTo>
                    <a:pt x="1471033" y="956091"/>
                  </a:lnTo>
                  <a:lnTo>
                    <a:pt x="1520247" y="943754"/>
                  </a:lnTo>
                  <a:lnTo>
                    <a:pt x="1569213" y="930248"/>
                  </a:lnTo>
                  <a:lnTo>
                    <a:pt x="1617869" y="915594"/>
                  </a:lnTo>
                  <a:lnTo>
                    <a:pt x="1666152" y="899814"/>
                  </a:lnTo>
                  <a:lnTo>
                    <a:pt x="1714001" y="882927"/>
                  </a:lnTo>
                  <a:lnTo>
                    <a:pt x="1761354" y="864956"/>
                  </a:lnTo>
                  <a:lnTo>
                    <a:pt x="1808149" y="845923"/>
                  </a:lnTo>
                  <a:lnTo>
                    <a:pt x="1854324" y="825847"/>
                  </a:lnTo>
                  <a:lnTo>
                    <a:pt x="1899817" y="804751"/>
                  </a:lnTo>
                  <a:lnTo>
                    <a:pt x="1944566" y="782656"/>
                  </a:lnTo>
                  <a:lnTo>
                    <a:pt x="1988508" y="759583"/>
                  </a:lnTo>
                  <a:lnTo>
                    <a:pt x="2031583" y="735553"/>
                  </a:lnTo>
                  <a:lnTo>
                    <a:pt x="2073728" y="710588"/>
                  </a:lnTo>
                  <a:lnTo>
                    <a:pt x="2114881" y="684709"/>
                  </a:lnTo>
                  <a:lnTo>
                    <a:pt x="2154981" y="657937"/>
                  </a:lnTo>
                  <a:lnTo>
                    <a:pt x="2193964" y="630293"/>
                  </a:lnTo>
                  <a:lnTo>
                    <a:pt x="2231770" y="601798"/>
                  </a:lnTo>
                  <a:lnTo>
                    <a:pt x="2272316" y="569167"/>
                  </a:lnTo>
                  <a:lnTo>
                    <a:pt x="2311247" y="535542"/>
                  </a:lnTo>
                  <a:lnTo>
                    <a:pt x="2348478" y="500953"/>
                  </a:lnTo>
                  <a:lnTo>
                    <a:pt x="2383924" y="465428"/>
                  </a:lnTo>
                  <a:lnTo>
                    <a:pt x="2417500" y="428996"/>
                  </a:lnTo>
                  <a:lnTo>
                    <a:pt x="2449120" y="391686"/>
                  </a:lnTo>
                  <a:lnTo>
                    <a:pt x="2478699" y="353526"/>
                  </a:lnTo>
                  <a:lnTo>
                    <a:pt x="2506152" y="314546"/>
                  </a:lnTo>
                  <a:lnTo>
                    <a:pt x="2531394" y="274774"/>
                  </a:lnTo>
                  <a:lnTo>
                    <a:pt x="2557052" y="229130"/>
                  </a:lnTo>
                  <a:lnTo>
                    <a:pt x="2579679" y="182562"/>
                  </a:lnTo>
                  <a:lnTo>
                    <a:pt x="2599151" y="135113"/>
                  </a:lnTo>
                  <a:lnTo>
                    <a:pt x="2615344" y="86824"/>
                  </a:lnTo>
                  <a:lnTo>
                    <a:pt x="2628169" y="37724"/>
                  </a:lnTo>
                  <a:lnTo>
                    <a:pt x="2633269" y="12899"/>
                  </a:lnTo>
                  <a:lnTo>
                    <a:pt x="2634044" y="8749"/>
                  </a:lnTo>
                  <a:lnTo>
                    <a:pt x="2634769" y="4574"/>
                  </a:lnTo>
                  <a:lnTo>
                    <a:pt x="2635494" y="424"/>
                  </a:lnTo>
                  <a:lnTo>
                    <a:pt x="263554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581634" y="2788294"/>
              <a:ext cx="81749" cy="1078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3024" y="4416527"/>
            <a:ext cx="383159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Sutskever et al, </a:t>
            </a:r>
            <a:r>
              <a:rPr sz="800" dirty="0">
                <a:latin typeface="Arial"/>
                <a:cs typeface="Arial"/>
              </a:rPr>
              <a:t>“Sequence </a:t>
            </a:r>
            <a:r>
              <a:rPr sz="800" spc="-5" dirty="0">
                <a:latin typeface="Arial"/>
                <a:cs typeface="Arial"/>
              </a:rPr>
              <a:t>to Sequence Learning with Neural Networks”, NIPS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92" name="object 92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30163A95-8443-47C8-911D-829AFE84AACD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3" name="object 93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48E298-F95C-4801-8F3B-5DE8CABA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Examples of RNN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8E5917-7F80-4147-B464-86840B74E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Character-level  Language Model</a:t>
            </a:r>
          </a:p>
          <a:p>
            <a:r>
              <a:rPr lang="en-US" dirty="0"/>
              <a:t>Generate C Code</a:t>
            </a:r>
          </a:p>
          <a:p>
            <a:r>
              <a:rPr lang="en-US" dirty="0"/>
              <a:t>Searching for interpretable cells</a:t>
            </a:r>
          </a:p>
          <a:p>
            <a:r>
              <a:rPr lang="en-US" dirty="0"/>
              <a:t>Video Caption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C721B-B3B2-461C-B7CD-B06B69A0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3DB4-D884-422B-A293-D07373B70424}" type="datetime1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097A51-0F32-4E37-976A-09938D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Les D06: RNN</a:t>
            </a:r>
          </a:p>
        </p:txBody>
      </p:sp>
    </p:spTree>
    <p:extLst>
      <p:ext uri="{BB962C8B-B14F-4D97-AF65-F5344CB8AC3E}">
        <p14:creationId xmlns:p14="http://schemas.microsoft.com/office/powerpoint/2010/main" val="1877953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49" y="376032"/>
            <a:ext cx="2425700" cy="36487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Arial"/>
              <a:cs typeface="Arial"/>
            </a:endParaRPr>
          </a:p>
          <a:p>
            <a:pPr marL="12700" marR="812800">
              <a:lnSpc>
                <a:spcPts val="2850"/>
              </a:lnSpc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Arial"/>
              <a:cs typeface="Arial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76194" y="114774"/>
            <a:ext cx="6169660" cy="4206875"/>
            <a:chOff x="2776194" y="114774"/>
            <a:chExt cx="6169660" cy="4206875"/>
          </a:xfrm>
        </p:grpSpPr>
        <p:sp>
          <p:nvSpPr>
            <p:cNvPr id="4" name="object 4"/>
            <p:cNvSpPr/>
            <p:nvPr/>
          </p:nvSpPr>
          <p:spPr>
            <a:xfrm>
              <a:off x="3672427" y="168509"/>
              <a:ext cx="5179259" cy="41527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76194" y="114774"/>
              <a:ext cx="6169660" cy="2975610"/>
            </a:xfrm>
            <a:custGeom>
              <a:avLst/>
              <a:gdLst/>
              <a:ahLst/>
              <a:cxnLst/>
              <a:rect l="l" t="t" r="r" b="b"/>
              <a:pathLst>
                <a:path w="6169659" h="2975610">
                  <a:moveTo>
                    <a:pt x="6169187" y="2975094"/>
                  </a:moveTo>
                  <a:lnTo>
                    <a:pt x="0" y="2975094"/>
                  </a:lnTo>
                  <a:lnTo>
                    <a:pt x="0" y="0"/>
                  </a:lnTo>
                  <a:lnTo>
                    <a:pt x="6169187" y="0"/>
                  </a:lnTo>
                  <a:lnTo>
                    <a:pt x="6169187" y="29750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7B163697-D56F-409A-AF28-77ECE24E1324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49" y="376032"/>
            <a:ext cx="2425700" cy="36487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Arial"/>
              <a:cs typeface="Arial"/>
            </a:endParaRPr>
          </a:p>
          <a:p>
            <a:pPr marL="12700" marR="812800">
              <a:lnSpc>
                <a:spcPts val="2850"/>
              </a:lnSpc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"/>
              <a:cs typeface="Arial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76194" y="114774"/>
            <a:ext cx="6169660" cy="4206875"/>
            <a:chOff x="2776194" y="114774"/>
            <a:chExt cx="6169660" cy="4206875"/>
          </a:xfrm>
        </p:grpSpPr>
        <p:sp>
          <p:nvSpPr>
            <p:cNvPr id="4" name="object 4"/>
            <p:cNvSpPr/>
            <p:nvPr/>
          </p:nvSpPr>
          <p:spPr>
            <a:xfrm>
              <a:off x="3672427" y="168509"/>
              <a:ext cx="5179259" cy="41527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76194" y="114774"/>
              <a:ext cx="6169660" cy="1694180"/>
            </a:xfrm>
            <a:custGeom>
              <a:avLst/>
              <a:gdLst/>
              <a:ahLst/>
              <a:cxnLst/>
              <a:rect l="l" t="t" r="r" b="b"/>
              <a:pathLst>
                <a:path w="6169659" h="1694180">
                  <a:moveTo>
                    <a:pt x="6169187" y="1693796"/>
                  </a:moveTo>
                  <a:lnTo>
                    <a:pt x="0" y="1693796"/>
                  </a:lnTo>
                  <a:lnTo>
                    <a:pt x="0" y="0"/>
                  </a:lnTo>
                  <a:lnTo>
                    <a:pt x="6169187" y="0"/>
                  </a:lnTo>
                  <a:lnTo>
                    <a:pt x="6169187" y="16937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56617" y="576136"/>
              <a:ext cx="4438641" cy="428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51867" y="571373"/>
              <a:ext cx="4448175" cy="438150"/>
            </a:xfrm>
            <a:custGeom>
              <a:avLst/>
              <a:gdLst/>
              <a:ahLst/>
              <a:cxnLst/>
              <a:rect l="l" t="t" r="r" b="b"/>
              <a:pathLst>
                <a:path w="4448175" h="438150">
                  <a:moveTo>
                    <a:pt x="0" y="0"/>
                  </a:moveTo>
                  <a:lnTo>
                    <a:pt x="4448166" y="0"/>
                  </a:lnTo>
                  <a:lnTo>
                    <a:pt x="4448166" y="438149"/>
                  </a:lnTo>
                  <a:lnTo>
                    <a:pt x="0" y="438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05D81A5E-0CB1-488F-9C0D-13F45508EA60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49" y="376032"/>
            <a:ext cx="2425700" cy="36487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Arial"/>
              <a:cs typeface="Arial"/>
            </a:endParaRPr>
          </a:p>
          <a:p>
            <a:pPr marL="12700" marR="812800">
              <a:lnSpc>
                <a:spcPts val="2850"/>
              </a:lnSpc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"/>
              <a:cs typeface="Arial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72427" y="168509"/>
            <a:ext cx="5179259" cy="4152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8125BDDC-A393-4079-A6C7-79B1E2A1B89E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88065" y="120324"/>
            <a:ext cx="3922395" cy="4384040"/>
            <a:chOff x="4688065" y="120324"/>
            <a:chExt cx="3922395" cy="4384040"/>
          </a:xfrm>
        </p:grpSpPr>
        <p:sp>
          <p:nvSpPr>
            <p:cNvPr id="3" name="object 3"/>
            <p:cNvSpPr/>
            <p:nvPr/>
          </p:nvSpPr>
          <p:spPr>
            <a:xfrm>
              <a:off x="4688065" y="120324"/>
              <a:ext cx="3910329" cy="1817370"/>
            </a:xfrm>
            <a:custGeom>
              <a:avLst/>
              <a:gdLst/>
              <a:ahLst/>
              <a:cxnLst/>
              <a:rect l="l" t="t" r="r" b="b"/>
              <a:pathLst>
                <a:path w="3910329" h="1817370">
                  <a:moveTo>
                    <a:pt x="3607092" y="1816796"/>
                  </a:moveTo>
                  <a:lnTo>
                    <a:pt x="302799" y="1816796"/>
                  </a:lnTo>
                  <a:lnTo>
                    <a:pt x="253685" y="1812833"/>
                  </a:lnTo>
                  <a:lnTo>
                    <a:pt x="207093" y="1801359"/>
                  </a:lnTo>
                  <a:lnTo>
                    <a:pt x="163648" y="1782997"/>
                  </a:lnTo>
                  <a:lnTo>
                    <a:pt x="123972" y="1758372"/>
                  </a:lnTo>
                  <a:lnTo>
                    <a:pt x="88690" y="1728107"/>
                  </a:lnTo>
                  <a:lnTo>
                    <a:pt x="58424" y="1692824"/>
                  </a:lnTo>
                  <a:lnTo>
                    <a:pt x="33799" y="1653148"/>
                  </a:lnTo>
                  <a:lnTo>
                    <a:pt x="15437" y="1609701"/>
                  </a:lnTo>
                  <a:lnTo>
                    <a:pt x="3963" y="1563108"/>
                  </a:lnTo>
                  <a:lnTo>
                    <a:pt x="0" y="1513991"/>
                  </a:lnTo>
                  <a:lnTo>
                    <a:pt x="0" y="302804"/>
                  </a:lnTo>
                  <a:lnTo>
                    <a:pt x="3963" y="253687"/>
                  </a:lnTo>
                  <a:lnTo>
                    <a:pt x="15437" y="207094"/>
                  </a:lnTo>
                  <a:lnTo>
                    <a:pt x="33799" y="163648"/>
                  </a:lnTo>
                  <a:lnTo>
                    <a:pt x="58424" y="123971"/>
                  </a:lnTo>
                  <a:lnTo>
                    <a:pt x="88690" y="88689"/>
                  </a:lnTo>
                  <a:lnTo>
                    <a:pt x="123972" y="58423"/>
                  </a:lnTo>
                  <a:lnTo>
                    <a:pt x="163648" y="33798"/>
                  </a:lnTo>
                  <a:lnTo>
                    <a:pt x="207093" y="15437"/>
                  </a:lnTo>
                  <a:lnTo>
                    <a:pt x="253685" y="3963"/>
                  </a:lnTo>
                  <a:lnTo>
                    <a:pt x="302799" y="0"/>
                  </a:lnTo>
                  <a:lnTo>
                    <a:pt x="3607092" y="0"/>
                  </a:lnTo>
                  <a:lnTo>
                    <a:pt x="3654743" y="3772"/>
                  </a:lnTo>
                  <a:lnTo>
                    <a:pt x="3700794" y="14864"/>
                  </a:lnTo>
                  <a:lnTo>
                    <a:pt x="3744428" y="32938"/>
                  </a:lnTo>
                  <a:lnTo>
                    <a:pt x="3784833" y="57659"/>
                  </a:lnTo>
                  <a:lnTo>
                    <a:pt x="3821192" y="88689"/>
                  </a:lnTo>
                  <a:lnTo>
                    <a:pt x="3852228" y="125054"/>
                  </a:lnTo>
                  <a:lnTo>
                    <a:pt x="3876952" y="165461"/>
                  </a:lnTo>
                  <a:lnTo>
                    <a:pt x="3895028" y="209098"/>
                  </a:lnTo>
                  <a:lnTo>
                    <a:pt x="3906120" y="255150"/>
                  </a:lnTo>
                  <a:lnTo>
                    <a:pt x="3909892" y="302804"/>
                  </a:lnTo>
                  <a:lnTo>
                    <a:pt x="3909892" y="1513991"/>
                  </a:lnTo>
                  <a:lnTo>
                    <a:pt x="3905928" y="1563108"/>
                  </a:lnTo>
                  <a:lnTo>
                    <a:pt x="3894454" y="1609701"/>
                  </a:lnTo>
                  <a:lnTo>
                    <a:pt x="3876092" y="1653148"/>
                  </a:lnTo>
                  <a:lnTo>
                    <a:pt x="3851467" y="1692824"/>
                  </a:lnTo>
                  <a:lnTo>
                    <a:pt x="3821201" y="1728107"/>
                  </a:lnTo>
                  <a:lnTo>
                    <a:pt x="3785919" y="1758372"/>
                  </a:lnTo>
                  <a:lnTo>
                    <a:pt x="3746243" y="1782997"/>
                  </a:lnTo>
                  <a:lnTo>
                    <a:pt x="3702798" y="1801359"/>
                  </a:lnTo>
                  <a:lnTo>
                    <a:pt x="3656206" y="1812833"/>
                  </a:lnTo>
                  <a:lnTo>
                    <a:pt x="3607092" y="181679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0340" y="1643471"/>
              <a:ext cx="3909867" cy="28603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4949" y="376032"/>
            <a:ext cx="242570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949" y="2185778"/>
            <a:ext cx="3096895" cy="21145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262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41738" y="814823"/>
            <a:ext cx="348615" cy="696595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95250" y="810060"/>
            <a:ext cx="2284730" cy="843280"/>
            <a:chOff x="5995250" y="810060"/>
            <a:chExt cx="2284730" cy="843280"/>
          </a:xfrm>
        </p:grpSpPr>
        <p:sp>
          <p:nvSpPr>
            <p:cNvPr id="9" name="object 9"/>
            <p:cNvSpPr/>
            <p:nvPr/>
          </p:nvSpPr>
          <p:spPr>
            <a:xfrm>
              <a:off x="6539386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39386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7033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15737" y="814823"/>
              <a:ext cx="2259330" cy="833755"/>
            </a:xfrm>
            <a:custGeom>
              <a:avLst/>
              <a:gdLst/>
              <a:ahLst/>
              <a:cxnLst/>
              <a:rect l="l" t="t" r="r" b="b"/>
              <a:pathLst>
                <a:path w="2259329" h="833755">
                  <a:moveTo>
                    <a:pt x="1911296" y="0"/>
                  </a:moveTo>
                  <a:lnTo>
                    <a:pt x="2259295" y="0"/>
                  </a:lnTo>
                  <a:lnTo>
                    <a:pt x="2259295" y="696298"/>
                  </a:lnTo>
                  <a:lnTo>
                    <a:pt x="1911296" y="696298"/>
                  </a:lnTo>
                  <a:lnTo>
                    <a:pt x="1911296" y="0"/>
                  </a:lnTo>
                  <a:close/>
                </a:path>
                <a:path w="2259329" h="833755">
                  <a:moveTo>
                    <a:pt x="0" y="833398"/>
                  </a:moveTo>
                  <a:lnTo>
                    <a:pt x="0" y="7534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13386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83160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01033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79644" y="1066435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35E05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0838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25110" y="388729"/>
            <a:ext cx="16764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1545"/>
              </a:lnSpc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94877" y="410654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20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95250" y="650161"/>
            <a:ext cx="41275" cy="132715"/>
            <a:chOff x="5995250" y="650161"/>
            <a:chExt cx="41275" cy="132715"/>
          </a:xfrm>
        </p:grpSpPr>
        <p:sp>
          <p:nvSpPr>
            <p:cNvPr id="31" name="object 31"/>
            <p:cNvSpPr/>
            <p:nvPr/>
          </p:nvSpPr>
          <p:spPr>
            <a:xfrm>
              <a:off x="6015737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678948" y="628236"/>
            <a:ext cx="725170" cy="162560"/>
            <a:chOff x="6678948" y="628236"/>
            <a:chExt cx="725170" cy="162560"/>
          </a:xfrm>
        </p:grpSpPr>
        <p:sp>
          <p:nvSpPr>
            <p:cNvPr id="35" name="object 35"/>
            <p:cNvSpPr/>
            <p:nvPr/>
          </p:nvSpPr>
          <p:spPr>
            <a:xfrm>
              <a:off x="6699436" y="67622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83159" y="70547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467811" y="74122"/>
            <a:ext cx="2237105" cy="4504055"/>
            <a:chOff x="6467811" y="74122"/>
            <a:chExt cx="2237105" cy="4504055"/>
          </a:xfrm>
        </p:grpSpPr>
        <p:sp>
          <p:nvSpPr>
            <p:cNvPr id="42" name="object 42"/>
            <p:cNvSpPr/>
            <p:nvPr/>
          </p:nvSpPr>
          <p:spPr>
            <a:xfrm>
              <a:off x="8101008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67805" y="74129"/>
              <a:ext cx="2237105" cy="4504055"/>
            </a:xfrm>
            <a:custGeom>
              <a:avLst/>
              <a:gdLst/>
              <a:ahLst/>
              <a:cxnLst/>
              <a:rect l="l" t="t" r="r" b="b"/>
              <a:pathLst>
                <a:path w="2237104" h="4504055">
                  <a:moveTo>
                    <a:pt x="2237041" y="0"/>
                  </a:moveTo>
                  <a:lnTo>
                    <a:pt x="1727695" y="0"/>
                  </a:lnTo>
                  <a:lnTo>
                    <a:pt x="509346" y="0"/>
                  </a:lnTo>
                  <a:lnTo>
                    <a:pt x="0" y="0"/>
                  </a:lnTo>
                  <a:lnTo>
                    <a:pt x="0" y="4503890"/>
                  </a:lnTo>
                  <a:lnTo>
                    <a:pt x="509346" y="4503890"/>
                  </a:lnTo>
                  <a:lnTo>
                    <a:pt x="1727695" y="4503890"/>
                  </a:lnTo>
                  <a:lnTo>
                    <a:pt x="2237041" y="4503890"/>
                  </a:lnTo>
                  <a:lnTo>
                    <a:pt x="2237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79644" y="519110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39786722-F108-47B9-A7A8-3DBC57CD262B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50" name="object 5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933A3-3289-4D77-9521-9D7D5CE8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653" y="1126928"/>
            <a:ext cx="3031875" cy="22650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499175-84EA-41E3-8A30-085E40364249}"/>
              </a:ext>
            </a:extLst>
          </p:cNvPr>
          <p:cNvSpPr/>
          <p:nvPr/>
        </p:nvSpPr>
        <p:spPr>
          <a:xfrm>
            <a:off x="220838" y="576241"/>
            <a:ext cx="435116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 Multiple Outputs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keras.utils</a:t>
            </a:r>
            <a:r>
              <a:rPr lang="en-US" sz="1200" dirty="0"/>
              <a:t> import </a:t>
            </a:r>
            <a:r>
              <a:rPr lang="en-US" sz="1200" dirty="0" err="1"/>
              <a:t>plot_model</a:t>
            </a:r>
            <a:endParaRPr lang="en-US" sz="1200" dirty="0"/>
          </a:p>
          <a:p>
            <a:r>
              <a:rPr lang="en-US" sz="1200" dirty="0"/>
              <a:t>from </a:t>
            </a:r>
            <a:r>
              <a:rPr lang="en-US" sz="1200" dirty="0" err="1"/>
              <a:t>keras.models</a:t>
            </a:r>
            <a:r>
              <a:rPr lang="en-US" sz="1200" dirty="0"/>
              <a:t> import Model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keras.layers</a:t>
            </a:r>
            <a:r>
              <a:rPr lang="en-US" sz="1200" dirty="0"/>
              <a:t> import Input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keras.layers</a:t>
            </a:r>
            <a:r>
              <a:rPr lang="en-US" sz="1200" dirty="0"/>
              <a:t> import Dense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keras.layers.recurrent</a:t>
            </a:r>
            <a:r>
              <a:rPr lang="en-US" sz="1200" dirty="0"/>
              <a:t> import LSTM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keras.layers.wrappers</a:t>
            </a:r>
            <a:r>
              <a:rPr lang="en-US" sz="1200" dirty="0"/>
              <a:t> import </a:t>
            </a:r>
            <a:r>
              <a:rPr lang="en-US" sz="1200" dirty="0" err="1"/>
              <a:t>TimeDistributed</a:t>
            </a:r>
            <a:endParaRPr lang="en-US" sz="1200" dirty="0"/>
          </a:p>
          <a:p>
            <a:r>
              <a:rPr lang="en-US" sz="1200" dirty="0"/>
              <a:t># input layer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visible</a:t>
            </a:r>
            <a:r>
              <a:rPr lang="en-US" sz="1200" dirty="0"/>
              <a:t> = Input(shape=(100,1))</a:t>
            </a:r>
          </a:p>
          <a:p>
            <a:r>
              <a:rPr lang="en-US" sz="1200" dirty="0"/>
              <a:t># feature extraction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extract </a:t>
            </a:r>
            <a:r>
              <a:rPr lang="en-US" sz="1200" dirty="0"/>
              <a:t>= LSTM(10, </a:t>
            </a:r>
            <a:r>
              <a:rPr lang="en-US" sz="1200" dirty="0" err="1"/>
              <a:t>return_sequences</a:t>
            </a:r>
            <a:r>
              <a:rPr lang="en-US" sz="1200" dirty="0"/>
              <a:t>=True)(</a:t>
            </a:r>
            <a:r>
              <a:rPr lang="en-US" sz="1200" b="1" dirty="0">
                <a:solidFill>
                  <a:srgbClr val="0070C0"/>
                </a:solidFill>
              </a:rPr>
              <a:t>visible</a:t>
            </a:r>
            <a:r>
              <a:rPr lang="en-US" sz="1200" dirty="0"/>
              <a:t>)</a:t>
            </a:r>
          </a:p>
          <a:p>
            <a:r>
              <a:rPr lang="en-US" sz="1200" dirty="0"/>
              <a:t># classification output</a:t>
            </a:r>
          </a:p>
          <a:p>
            <a:r>
              <a:rPr lang="en-US" sz="1200" b="1" dirty="0">
                <a:solidFill>
                  <a:srgbClr val="C00000"/>
                </a:solidFill>
              </a:rPr>
              <a:t>class11</a:t>
            </a:r>
            <a:r>
              <a:rPr lang="en-US" sz="1200" dirty="0"/>
              <a:t> = LSTM(10)(</a:t>
            </a:r>
            <a:r>
              <a:rPr lang="en-US" sz="1200" b="1" dirty="0">
                <a:solidFill>
                  <a:srgbClr val="7030A0"/>
                </a:solidFill>
              </a:rPr>
              <a:t>extract</a:t>
            </a:r>
            <a:r>
              <a:rPr lang="en-US" sz="1200" dirty="0"/>
              <a:t>)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class12</a:t>
            </a:r>
            <a:r>
              <a:rPr lang="en-US" sz="1200" dirty="0"/>
              <a:t> = Dense(10, activation='</a:t>
            </a:r>
            <a:r>
              <a:rPr lang="en-US" sz="1200" dirty="0" err="1"/>
              <a:t>relu</a:t>
            </a:r>
            <a:r>
              <a:rPr lang="en-US" sz="1200" dirty="0"/>
              <a:t>')(</a:t>
            </a:r>
            <a:r>
              <a:rPr lang="en-US" sz="1200" b="1" dirty="0">
                <a:solidFill>
                  <a:srgbClr val="C00000"/>
                </a:solidFill>
              </a:rPr>
              <a:t>class11</a:t>
            </a:r>
            <a:r>
              <a:rPr lang="en-US" sz="1200" dirty="0"/>
              <a:t>)</a:t>
            </a:r>
          </a:p>
          <a:p>
            <a:r>
              <a:rPr lang="en-US" sz="1200" dirty="0"/>
              <a:t>output1 = Dense(1, activation='sigmoid')(</a:t>
            </a:r>
            <a:r>
              <a:rPr lang="en-US" sz="1200" b="1" dirty="0">
                <a:solidFill>
                  <a:srgbClr val="00B050"/>
                </a:solidFill>
              </a:rPr>
              <a:t>class12</a:t>
            </a:r>
            <a:r>
              <a:rPr lang="en-US" sz="1200" dirty="0"/>
              <a:t>)</a:t>
            </a:r>
          </a:p>
          <a:p>
            <a:r>
              <a:rPr lang="en-US" sz="1200" dirty="0"/>
              <a:t># sequence output</a:t>
            </a:r>
          </a:p>
          <a:p>
            <a:r>
              <a:rPr lang="en-US" sz="1200" dirty="0"/>
              <a:t>output2 = </a:t>
            </a:r>
            <a:r>
              <a:rPr lang="en-US" sz="1200" dirty="0" err="1"/>
              <a:t>TimeDistributed</a:t>
            </a:r>
            <a:r>
              <a:rPr lang="en-US" sz="1200" dirty="0"/>
              <a:t>(Dense(1, activation='linear'))(</a:t>
            </a:r>
            <a:r>
              <a:rPr lang="en-US" sz="1200" b="1" dirty="0">
                <a:solidFill>
                  <a:srgbClr val="7030A0"/>
                </a:solidFill>
              </a:rPr>
              <a:t>extract</a:t>
            </a:r>
            <a:r>
              <a:rPr lang="en-US" sz="1200" dirty="0"/>
              <a:t>)</a:t>
            </a:r>
          </a:p>
          <a:p>
            <a:r>
              <a:rPr lang="en-US" sz="1200" dirty="0"/>
              <a:t># output</a:t>
            </a:r>
          </a:p>
          <a:p>
            <a:r>
              <a:rPr lang="en-US" sz="1200" dirty="0"/>
              <a:t>model = Model(inputs=visible, outputs=[output1,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output2</a:t>
            </a:r>
            <a:r>
              <a:rPr lang="en-US" sz="1200" dirty="0"/>
              <a:t>])</a:t>
            </a:r>
          </a:p>
          <a:p>
            <a:r>
              <a:rPr lang="en-US" sz="1200" dirty="0"/>
              <a:t># summarize layers</a:t>
            </a:r>
          </a:p>
          <a:p>
            <a:r>
              <a:rPr lang="en-US" sz="1200" dirty="0"/>
              <a:t>print(</a:t>
            </a:r>
            <a:r>
              <a:rPr lang="en-US" sz="1200" dirty="0" err="1"/>
              <a:t>model.summary</a:t>
            </a:r>
            <a:r>
              <a:rPr lang="en-US" sz="1200" dirty="0"/>
              <a:t>())</a:t>
            </a:r>
          </a:p>
          <a:p>
            <a:r>
              <a:rPr lang="en-US" sz="1200" dirty="0"/>
              <a:t># plot graph</a:t>
            </a:r>
          </a:p>
          <a:p>
            <a:r>
              <a:rPr lang="en-US" sz="1200" dirty="0" err="1"/>
              <a:t>plot_model</a:t>
            </a:r>
            <a:r>
              <a:rPr lang="en-US" sz="1200" dirty="0"/>
              <a:t>(model, </a:t>
            </a:r>
            <a:r>
              <a:rPr lang="en-US" sz="1200" dirty="0" err="1"/>
              <a:t>to_file</a:t>
            </a:r>
            <a:r>
              <a:rPr lang="en-US" sz="1200" dirty="0"/>
              <a:t>='multiple_outputs.png')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640E5-5134-483C-AAA5-69B8977E4D77}"/>
              </a:ext>
            </a:extLst>
          </p:cNvPr>
          <p:cNvSpPr/>
          <p:nvPr/>
        </p:nvSpPr>
        <p:spPr>
          <a:xfrm>
            <a:off x="914401" y="82771"/>
            <a:ext cx="6972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/>
              <a:t>Review of </a:t>
            </a:r>
            <a:r>
              <a:rPr lang="en" sz="2800" dirty="0"/>
              <a:t>Last time: </a:t>
            </a:r>
            <a:r>
              <a:rPr lang="en-US" sz="2800" dirty="0" err="1"/>
              <a:t>Keras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70C0"/>
                </a:solidFill>
              </a:rPr>
              <a:t>Functional Models</a:t>
            </a:r>
            <a:endParaRPr lang="en" sz="28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B21431-A6FF-4848-9EB6-7CE130D405CC}"/>
              </a:ext>
            </a:extLst>
          </p:cNvPr>
          <p:cNvSpPr/>
          <p:nvPr/>
        </p:nvSpPr>
        <p:spPr>
          <a:xfrm>
            <a:off x="6486940" y="1126928"/>
            <a:ext cx="5741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70C0"/>
                </a:solidFill>
              </a:rPr>
              <a:t>visible</a:t>
            </a:r>
            <a:r>
              <a:rPr lang="en-US" sz="1050" dirty="0">
                <a:solidFill>
                  <a:srgbClr val="000000"/>
                </a:solidFill>
              </a:rPr>
              <a:t> </a:t>
            </a: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50E59-A374-4F8C-8C66-F4EB3B9754DE}"/>
              </a:ext>
            </a:extLst>
          </p:cNvPr>
          <p:cNvSpPr/>
          <p:nvPr/>
        </p:nvSpPr>
        <p:spPr>
          <a:xfrm>
            <a:off x="6486940" y="1648070"/>
            <a:ext cx="5774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7030A0"/>
                </a:solidFill>
              </a:rPr>
              <a:t>extract</a:t>
            </a: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A27050-D7CD-4F8B-A425-E3BDC3ED19F7}"/>
              </a:ext>
            </a:extLst>
          </p:cNvPr>
          <p:cNvSpPr/>
          <p:nvPr/>
        </p:nvSpPr>
        <p:spPr>
          <a:xfrm>
            <a:off x="5680303" y="3111518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output1</a:t>
            </a:r>
            <a:endParaRPr lang="en-US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42BD-B97C-4CA5-A1D7-0169F7852F9C}"/>
              </a:ext>
            </a:extLst>
          </p:cNvPr>
          <p:cNvSpPr/>
          <p:nvPr/>
        </p:nvSpPr>
        <p:spPr>
          <a:xfrm>
            <a:off x="6461692" y="2404621"/>
            <a:ext cx="635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C8C8B1">
                    <a:lumMod val="50000"/>
                  </a:srgbClr>
                </a:solidFill>
              </a:rPr>
              <a:t>output2</a:t>
            </a:r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C0529-6254-40E3-8478-C604EE340855}"/>
              </a:ext>
            </a:extLst>
          </p:cNvPr>
          <p:cNvSpPr txBox="1"/>
          <p:nvPr/>
        </p:nvSpPr>
        <p:spPr>
          <a:xfrm>
            <a:off x="4854653" y="4415783"/>
            <a:ext cx="342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Sequential Model </a:t>
            </a:r>
            <a:r>
              <a:rPr lang="en-US" dirty="0"/>
              <a:t>is not as flexible</a:t>
            </a:r>
          </a:p>
        </p:txBody>
      </p:sp>
    </p:spTree>
    <p:extLst>
      <p:ext uri="{BB962C8B-B14F-4D97-AF65-F5344CB8AC3E}">
        <p14:creationId xmlns:p14="http://schemas.microsoft.com/office/powerpoint/2010/main" val="110352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0324"/>
            <a:ext cx="9144000" cy="5023485"/>
            <a:chOff x="0" y="120324"/>
            <a:chExt cx="9144000" cy="5023485"/>
          </a:xfrm>
        </p:grpSpPr>
        <p:sp>
          <p:nvSpPr>
            <p:cNvPr id="3" name="object 3"/>
            <p:cNvSpPr/>
            <p:nvPr/>
          </p:nvSpPr>
          <p:spPr>
            <a:xfrm>
              <a:off x="4688065" y="120324"/>
              <a:ext cx="3910329" cy="1817370"/>
            </a:xfrm>
            <a:custGeom>
              <a:avLst/>
              <a:gdLst/>
              <a:ahLst/>
              <a:cxnLst/>
              <a:rect l="l" t="t" r="r" b="b"/>
              <a:pathLst>
                <a:path w="3910329" h="1817370">
                  <a:moveTo>
                    <a:pt x="3607092" y="1816796"/>
                  </a:moveTo>
                  <a:lnTo>
                    <a:pt x="302799" y="1816796"/>
                  </a:lnTo>
                  <a:lnTo>
                    <a:pt x="253685" y="1812833"/>
                  </a:lnTo>
                  <a:lnTo>
                    <a:pt x="207093" y="1801359"/>
                  </a:lnTo>
                  <a:lnTo>
                    <a:pt x="163648" y="1782997"/>
                  </a:lnTo>
                  <a:lnTo>
                    <a:pt x="123972" y="1758372"/>
                  </a:lnTo>
                  <a:lnTo>
                    <a:pt x="88690" y="1728107"/>
                  </a:lnTo>
                  <a:lnTo>
                    <a:pt x="58424" y="1692824"/>
                  </a:lnTo>
                  <a:lnTo>
                    <a:pt x="33799" y="1653148"/>
                  </a:lnTo>
                  <a:lnTo>
                    <a:pt x="15437" y="1609701"/>
                  </a:lnTo>
                  <a:lnTo>
                    <a:pt x="3963" y="1563108"/>
                  </a:lnTo>
                  <a:lnTo>
                    <a:pt x="0" y="1513991"/>
                  </a:lnTo>
                  <a:lnTo>
                    <a:pt x="0" y="302804"/>
                  </a:lnTo>
                  <a:lnTo>
                    <a:pt x="3963" y="253687"/>
                  </a:lnTo>
                  <a:lnTo>
                    <a:pt x="15437" y="207094"/>
                  </a:lnTo>
                  <a:lnTo>
                    <a:pt x="33799" y="163648"/>
                  </a:lnTo>
                  <a:lnTo>
                    <a:pt x="58424" y="123971"/>
                  </a:lnTo>
                  <a:lnTo>
                    <a:pt x="88690" y="88689"/>
                  </a:lnTo>
                  <a:lnTo>
                    <a:pt x="123972" y="58423"/>
                  </a:lnTo>
                  <a:lnTo>
                    <a:pt x="163648" y="33798"/>
                  </a:lnTo>
                  <a:lnTo>
                    <a:pt x="207093" y="15437"/>
                  </a:lnTo>
                  <a:lnTo>
                    <a:pt x="253685" y="3963"/>
                  </a:lnTo>
                  <a:lnTo>
                    <a:pt x="302799" y="0"/>
                  </a:lnTo>
                  <a:lnTo>
                    <a:pt x="3607092" y="0"/>
                  </a:lnTo>
                  <a:lnTo>
                    <a:pt x="3654743" y="3772"/>
                  </a:lnTo>
                  <a:lnTo>
                    <a:pt x="3700794" y="14864"/>
                  </a:lnTo>
                  <a:lnTo>
                    <a:pt x="3744428" y="32938"/>
                  </a:lnTo>
                  <a:lnTo>
                    <a:pt x="3784833" y="57659"/>
                  </a:lnTo>
                  <a:lnTo>
                    <a:pt x="3821192" y="88689"/>
                  </a:lnTo>
                  <a:lnTo>
                    <a:pt x="3852228" y="125054"/>
                  </a:lnTo>
                  <a:lnTo>
                    <a:pt x="3876952" y="165461"/>
                  </a:lnTo>
                  <a:lnTo>
                    <a:pt x="3895028" y="209098"/>
                  </a:lnTo>
                  <a:lnTo>
                    <a:pt x="3906120" y="255150"/>
                  </a:lnTo>
                  <a:lnTo>
                    <a:pt x="3909892" y="302804"/>
                  </a:lnTo>
                  <a:lnTo>
                    <a:pt x="3909892" y="1513991"/>
                  </a:lnTo>
                  <a:lnTo>
                    <a:pt x="3905928" y="1563108"/>
                  </a:lnTo>
                  <a:lnTo>
                    <a:pt x="3894454" y="1609701"/>
                  </a:lnTo>
                  <a:lnTo>
                    <a:pt x="3876092" y="1653148"/>
                  </a:lnTo>
                  <a:lnTo>
                    <a:pt x="3851467" y="1692824"/>
                  </a:lnTo>
                  <a:lnTo>
                    <a:pt x="3821201" y="1728107"/>
                  </a:lnTo>
                  <a:lnTo>
                    <a:pt x="3785919" y="1758372"/>
                  </a:lnTo>
                  <a:lnTo>
                    <a:pt x="3746243" y="1782997"/>
                  </a:lnTo>
                  <a:lnTo>
                    <a:pt x="3702798" y="1801359"/>
                  </a:lnTo>
                  <a:lnTo>
                    <a:pt x="3656206" y="1812833"/>
                  </a:lnTo>
                  <a:lnTo>
                    <a:pt x="3607092" y="181679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0340" y="1643471"/>
              <a:ext cx="3909867" cy="28603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74762" y="210974"/>
              <a:ext cx="426720" cy="4367530"/>
            </a:xfrm>
            <a:custGeom>
              <a:avLst/>
              <a:gdLst/>
              <a:ahLst/>
              <a:cxnLst/>
              <a:rect l="l" t="t" r="r" b="b"/>
              <a:pathLst>
                <a:path w="426720" h="4367530">
                  <a:moveTo>
                    <a:pt x="0" y="100972"/>
                  </a:moveTo>
                  <a:lnTo>
                    <a:pt x="1283" y="99893"/>
                  </a:lnTo>
                  <a:lnTo>
                    <a:pt x="4949" y="89434"/>
                  </a:lnTo>
                  <a:lnTo>
                    <a:pt x="10720" y="72636"/>
                  </a:lnTo>
                  <a:lnTo>
                    <a:pt x="18319" y="52541"/>
                  </a:lnTo>
                  <a:lnTo>
                    <a:pt x="27469" y="32188"/>
                  </a:lnTo>
                  <a:lnTo>
                    <a:pt x="37893" y="14620"/>
                  </a:lnTo>
                  <a:lnTo>
                    <a:pt x="49314" y="2877"/>
                  </a:lnTo>
                  <a:lnTo>
                    <a:pt x="61455" y="0"/>
                  </a:lnTo>
                  <a:lnTo>
                    <a:pt x="74038" y="9029"/>
                  </a:lnTo>
                  <a:lnTo>
                    <a:pt x="99425" y="74973"/>
                  </a:lnTo>
                  <a:lnTo>
                    <a:pt x="111674" y="137970"/>
                  </a:lnTo>
                  <a:lnTo>
                    <a:pt x="118565" y="185651"/>
                  </a:lnTo>
                  <a:lnTo>
                    <a:pt x="125239" y="241184"/>
                  </a:lnTo>
                  <a:lnTo>
                    <a:pt x="131708" y="304171"/>
                  </a:lnTo>
                  <a:lnTo>
                    <a:pt x="137983" y="374215"/>
                  </a:lnTo>
                  <a:lnTo>
                    <a:pt x="144075" y="450918"/>
                  </a:lnTo>
                  <a:lnTo>
                    <a:pt x="147056" y="491644"/>
                  </a:lnTo>
                  <a:lnTo>
                    <a:pt x="149995" y="533885"/>
                  </a:lnTo>
                  <a:lnTo>
                    <a:pt x="152894" y="577593"/>
                  </a:lnTo>
                  <a:lnTo>
                    <a:pt x="155754" y="622718"/>
                  </a:lnTo>
                  <a:lnTo>
                    <a:pt x="158576" y="669211"/>
                  </a:lnTo>
                  <a:lnTo>
                    <a:pt x="161363" y="717021"/>
                  </a:lnTo>
                  <a:lnTo>
                    <a:pt x="164115" y="766098"/>
                  </a:lnTo>
                  <a:lnTo>
                    <a:pt x="166833" y="816395"/>
                  </a:lnTo>
                  <a:lnTo>
                    <a:pt x="169520" y="867860"/>
                  </a:lnTo>
                  <a:lnTo>
                    <a:pt x="172176" y="920444"/>
                  </a:lnTo>
                  <a:lnTo>
                    <a:pt x="174803" y="974098"/>
                  </a:lnTo>
                  <a:lnTo>
                    <a:pt x="177402" y="1028772"/>
                  </a:lnTo>
                  <a:lnTo>
                    <a:pt x="179975" y="1084416"/>
                  </a:lnTo>
                  <a:lnTo>
                    <a:pt x="182522" y="1140981"/>
                  </a:lnTo>
                  <a:lnTo>
                    <a:pt x="185046" y="1198416"/>
                  </a:lnTo>
                  <a:lnTo>
                    <a:pt x="187548" y="1256674"/>
                  </a:lnTo>
                  <a:lnTo>
                    <a:pt x="190029" y="1315703"/>
                  </a:lnTo>
                  <a:lnTo>
                    <a:pt x="192491" y="1375454"/>
                  </a:lnTo>
                  <a:lnTo>
                    <a:pt x="194934" y="1435878"/>
                  </a:lnTo>
                  <a:lnTo>
                    <a:pt x="197361" y="1496924"/>
                  </a:lnTo>
                  <a:lnTo>
                    <a:pt x="199772" y="1558544"/>
                  </a:lnTo>
                  <a:lnTo>
                    <a:pt x="202170" y="1620688"/>
                  </a:lnTo>
                  <a:lnTo>
                    <a:pt x="204555" y="1683306"/>
                  </a:lnTo>
                  <a:lnTo>
                    <a:pt x="206929" y="1746348"/>
                  </a:lnTo>
                  <a:lnTo>
                    <a:pt x="209293" y="1809765"/>
                  </a:lnTo>
                  <a:lnTo>
                    <a:pt x="211648" y="1873508"/>
                  </a:lnTo>
                  <a:lnTo>
                    <a:pt x="213997" y="1937525"/>
                  </a:lnTo>
                  <a:lnTo>
                    <a:pt x="216340" y="2001769"/>
                  </a:lnTo>
                  <a:lnTo>
                    <a:pt x="218679" y="2066190"/>
                  </a:lnTo>
                  <a:lnTo>
                    <a:pt x="221015" y="2130736"/>
                  </a:lnTo>
                  <a:lnTo>
                    <a:pt x="223349" y="2195360"/>
                  </a:lnTo>
                  <a:lnTo>
                    <a:pt x="225683" y="2260012"/>
                  </a:lnTo>
                  <a:lnTo>
                    <a:pt x="228019" y="2324638"/>
                  </a:lnTo>
                  <a:lnTo>
                    <a:pt x="230358" y="2389183"/>
                  </a:lnTo>
                  <a:lnTo>
                    <a:pt x="232701" y="2453595"/>
                  </a:lnTo>
                  <a:lnTo>
                    <a:pt x="235050" y="2517820"/>
                  </a:lnTo>
                  <a:lnTo>
                    <a:pt x="237405" y="2581804"/>
                  </a:lnTo>
                  <a:lnTo>
                    <a:pt x="239769" y="2645493"/>
                  </a:lnTo>
                  <a:lnTo>
                    <a:pt x="242143" y="2708835"/>
                  </a:lnTo>
                  <a:lnTo>
                    <a:pt x="244528" y="2771774"/>
                  </a:lnTo>
                  <a:lnTo>
                    <a:pt x="246926" y="2834258"/>
                  </a:lnTo>
                  <a:lnTo>
                    <a:pt x="249337" y="2896234"/>
                  </a:lnTo>
                  <a:lnTo>
                    <a:pt x="251764" y="2957646"/>
                  </a:lnTo>
                  <a:lnTo>
                    <a:pt x="254207" y="3018443"/>
                  </a:lnTo>
                  <a:lnTo>
                    <a:pt x="256669" y="3078569"/>
                  </a:lnTo>
                  <a:lnTo>
                    <a:pt x="259150" y="3137972"/>
                  </a:lnTo>
                  <a:lnTo>
                    <a:pt x="261652" y="3196598"/>
                  </a:lnTo>
                  <a:lnTo>
                    <a:pt x="264176" y="3254392"/>
                  </a:lnTo>
                  <a:lnTo>
                    <a:pt x="266723" y="3311303"/>
                  </a:lnTo>
                  <a:lnTo>
                    <a:pt x="269296" y="3367275"/>
                  </a:lnTo>
                  <a:lnTo>
                    <a:pt x="271895" y="3422256"/>
                  </a:lnTo>
                  <a:lnTo>
                    <a:pt x="274522" y="3476191"/>
                  </a:lnTo>
                  <a:lnTo>
                    <a:pt x="277178" y="3529027"/>
                  </a:lnTo>
                  <a:lnTo>
                    <a:pt x="279865" y="3580711"/>
                  </a:lnTo>
                  <a:lnTo>
                    <a:pt x="282583" y="3631188"/>
                  </a:lnTo>
                  <a:lnTo>
                    <a:pt x="285335" y="3680405"/>
                  </a:lnTo>
                  <a:lnTo>
                    <a:pt x="288122" y="3728309"/>
                  </a:lnTo>
                  <a:lnTo>
                    <a:pt x="290944" y="3774846"/>
                  </a:lnTo>
                  <a:lnTo>
                    <a:pt x="293804" y="3819961"/>
                  </a:lnTo>
                  <a:lnTo>
                    <a:pt x="296703" y="3863603"/>
                  </a:lnTo>
                  <a:lnTo>
                    <a:pt x="299642" y="3905716"/>
                  </a:lnTo>
                  <a:lnTo>
                    <a:pt x="302623" y="3946247"/>
                  </a:lnTo>
                  <a:lnTo>
                    <a:pt x="305647" y="3985143"/>
                  </a:lnTo>
                  <a:lnTo>
                    <a:pt x="311829" y="4057815"/>
                  </a:lnTo>
                  <a:lnTo>
                    <a:pt x="318199" y="4123301"/>
                  </a:lnTo>
                  <a:lnTo>
                    <a:pt x="324770" y="4181173"/>
                  </a:lnTo>
                  <a:lnTo>
                    <a:pt x="331551" y="4231002"/>
                  </a:lnTo>
                  <a:lnTo>
                    <a:pt x="349779" y="4320212"/>
                  </a:lnTo>
                  <a:lnTo>
                    <a:pt x="365014" y="4356496"/>
                  </a:lnTo>
                  <a:lnTo>
                    <a:pt x="380249" y="4366963"/>
                  </a:lnTo>
                  <a:lnTo>
                    <a:pt x="395004" y="4356963"/>
                  </a:lnTo>
                  <a:lnTo>
                    <a:pt x="412847" y="4321734"/>
                  </a:lnTo>
                  <a:lnTo>
                    <a:pt x="424549" y="4285291"/>
                  </a:lnTo>
                  <a:lnTo>
                    <a:pt x="425674" y="4281191"/>
                  </a:lnTo>
                  <a:lnTo>
                    <a:pt x="426249" y="4279016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60537" y="4395416"/>
              <a:ext cx="80974" cy="109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41738" y="814823"/>
            <a:ext cx="348615" cy="696595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95250" y="810060"/>
            <a:ext cx="2284730" cy="843280"/>
            <a:chOff x="5995250" y="810060"/>
            <a:chExt cx="2284730" cy="843280"/>
          </a:xfrm>
        </p:grpSpPr>
        <p:sp>
          <p:nvSpPr>
            <p:cNvPr id="9" name="object 9"/>
            <p:cNvSpPr/>
            <p:nvPr/>
          </p:nvSpPr>
          <p:spPr>
            <a:xfrm>
              <a:off x="6539386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39386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7033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15737" y="814823"/>
              <a:ext cx="2259330" cy="833755"/>
            </a:xfrm>
            <a:custGeom>
              <a:avLst/>
              <a:gdLst/>
              <a:ahLst/>
              <a:cxnLst/>
              <a:rect l="l" t="t" r="r" b="b"/>
              <a:pathLst>
                <a:path w="2259329" h="833755">
                  <a:moveTo>
                    <a:pt x="1911296" y="0"/>
                  </a:moveTo>
                  <a:lnTo>
                    <a:pt x="2259295" y="0"/>
                  </a:lnTo>
                  <a:lnTo>
                    <a:pt x="2259295" y="696298"/>
                  </a:lnTo>
                  <a:lnTo>
                    <a:pt x="1911296" y="696298"/>
                  </a:lnTo>
                  <a:lnTo>
                    <a:pt x="1911296" y="0"/>
                  </a:lnTo>
                  <a:close/>
                </a:path>
                <a:path w="2259329" h="833755">
                  <a:moveTo>
                    <a:pt x="0" y="833398"/>
                  </a:moveTo>
                  <a:lnTo>
                    <a:pt x="0" y="7534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13386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83160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01033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79644" y="1066435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35E05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0838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25110" y="388729"/>
            <a:ext cx="16764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1545"/>
              </a:lnSpc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94877" y="410654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20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95250" y="650161"/>
            <a:ext cx="41275" cy="132715"/>
            <a:chOff x="5995250" y="650161"/>
            <a:chExt cx="41275" cy="132715"/>
          </a:xfrm>
        </p:grpSpPr>
        <p:sp>
          <p:nvSpPr>
            <p:cNvPr id="31" name="object 31"/>
            <p:cNvSpPr/>
            <p:nvPr/>
          </p:nvSpPr>
          <p:spPr>
            <a:xfrm>
              <a:off x="6015737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678948" y="628236"/>
            <a:ext cx="725170" cy="162560"/>
            <a:chOff x="6678948" y="628236"/>
            <a:chExt cx="725170" cy="162560"/>
          </a:xfrm>
        </p:grpSpPr>
        <p:sp>
          <p:nvSpPr>
            <p:cNvPr id="35" name="object 35"/>
            <p:cNvSpPr/>
            <p:nvPr/>
          </p:nvSpPr>
          <p:spPr>
            <a:xfrm>
              <a:off x="6699436" y="67622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83159" y="70547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467811" y="74124"/>
            <a:ext cx="2237105" cy="4504055"/>
            <a:chOff x="6467811" y="74124"/>
            <a:chExt cx="2237105" cy="4504055"/>
          </a:xfrm>
        </p:grpSpPr>
        <p:sp>
          <p:nvSpPr>
            <p:cNvPr id="42" name="object 42"/>
            <p:cNvSpPr/>
            <p:nvPr/>
          </p:nvSpPr>
          <p:spPr>
            <a:xfrm>
              <a:off x="8101008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67805" y="74129"/>
              <a:ext cx="2237105" cy="4504055"/>
            </a:xfrm>
            <a:custGeom>
              <a:avLst/>
              <a:gdLst/>
              <a:ahLst/>
              <a:cxnLst/>
              <a:rect l="l" t="t" r="r" b="b"/>
              <a:pathLst>
                <a:path w="2237104" h="4504055">
                  <a:moveTo>
                    <a:pt x="2237041" y="0"/>
                  </a:moveTo>
                  <a:lnTo>
                    <a:pt x="509346" y="0"/>
                  </a:lnTo>
                  <a:lnTo>
                    <a:pt x="0" y="12"/>
                  </a:lnTo>
                  <a:lnTo>
                    <a:pt x="0" y="3505200"/>
                  </a:lnTo>
                  <a:lnTo>
                    <a:pt x="509346" y="3505200"/>
                  </a:lnTo>
                  <a:lnTo>
                    <a:pt x="509346" y="4503890"/>
                  </a:lnTo>
                  <a:lnTo>
                    <a:pt x="2237041" y="4503890"/>
                  </a:lnTo>
                  <a:lnTo>
                    <a:pt x="2237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79644" y="519110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A3F8EDE8-07D7-4FBE-BD32-4F7A167C239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52" name="object 52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244949" y="376032"/>
            <a:ext cx="242570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44949" y="2185778"/>
            <a:ext cx="3096895" cy="21145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262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0324"/>
            <a:ext cx="9144000" cy="5023485"/>
            <a:chOff x="0" y="120324"/>
            <a:chExt cx="9144000" cy="5023485"/>
          </a:xfrm>
        </p:grpSpPr>
        <p:sp>
          <p:nvSpPr>
            <p:cNvPr id="3" name="object 3"/>
            <p:cNvSpPr/>
            <p:nvPr/>
          </p:nvSpPr>
          <p:spPr>
            <a:xfrm>
              <a:off x="4688065" y="120324"/>
              <a:ext cx="3910329" cy="1817370"/>
            </a:xfrm>
            <a:custGeom>
              <a:avLst/>
              <a:gdLst/>
              <a:ahLst/>
              <a:cxnLst/>
              <a:rect l="l" t="t" r="r" b="b"/>
              <a:pathLst>
                <a:path w="3910329" h="1817370">
                  <a:moveTo>
                    <a:pt x="3607092" y="1816796"/>
                  </a:moveTo>
                  <a:lnTo>
                    <a:pt x="302799" y="1816796"/>
                  </a:lnTo>
                  <a:lnTo>
                    <a:pt x="253685" y="1812833"/>
                  </a:lnTo>
                  <a:lnTo>
                    <a:pt x="207093" y="1801359"/>
                  </a:lnTo>
                  <a:lnTo>
                    <a:pt x="163648" y="1782997"/>
                  </a:lnTo>
                  <a:lnTo>
                    <a:pt x="123972" y="1758372"/>
                  </a:lnTo>
                  <a:lnTo>
                    <a:pt x="88690" y="1728107"/>
                  </a:lnTo>
                  <a:lnTo>
                    <a:pt x="58424" y="1692824"/>
                  </a:lnTo>
                  <a:lnTo>
                    <a:pt x="33799" y="1653148"/>
                  </a:lnTo>
                  <a:lnTo>
                    <a:pt x="15437" y="1609701"/>
                  </a:lnTo>
                  <a:lnTo>
                    <a:pt x="3963" y="1563108"/>
                  </a:lnTo>
                  <a:lnTo>
                    <a:pt x="0" y="1513991"/>
                  </a:lnTo>
                  <a:lnTo>
                    <a:pt x="0" y="302804"/>
                  </a:lnTo>
                  <a:lnTo>
                    <a:pt x="3963" y="253687"/>
                  </a:lnTo>
                  <a:lnTo>
                    <a:pt x="15437" y="207094"/>
                  </a:lnTo>
                  <a:lnTo>
                    <a:pt x="33799" y="163648"/>
                  </a:lnTo>
                  <a:lnTo>
                    <a:pt x="58424" y="123971"/>
                  </a:lnTo>
                  <a:lnTo>
                    <a:pt x="88690" y="88689"/>
                  </a:lnTo>
                  <a:lnTo>
                    <a:pt x="123972" y="58423"/>
                  </a:lnTo>
                  <a:lnTo>
                    <a:pt x="163648" y="33798"/>
                  </a:lnTo>
                  <a:lnTo>
                    <a:pt x="207093" y="15437"/>
                  </a:lnTo>
                  <a:lnTo>
                    <a:pt x="253685" y="3963"/>
                  </a:lnTo>
                  <a:lnTo>
                    <a:pt x="302799" y="0"/>
                  </a:lnTo>
                  <a:lnTo>
                    <a:pt x="3607092" y="0"/>
                  </a:lnTo>
                  <a:lnTo>
                    <a:pt x="3654743" y="3772"/>
                  </a:lnTo>
                  <a:lnTo>
                    <a:pt x="3700794" y="14864"/>
                  </a:lnTo>
                  <a:lnTo>
                    <a:pt x="3744428" y="32938"/>
                  </a:lnTo>
                  <a:lnTo>
                    <a:pt x="3784833" y="57659"/>
                  </a:lnTo>
                  <a:lnTo>
                    <a:pt x="3821192" y="88689"/>
                  </a:lnTo>
                  <a:lnTo>
                    <a:pt x="3852228" y="125054"/>
                  </a:lnTo>
                  <a:lnTo>
                    <a:pt x="3876952" y="165461"/>
                  </a:lnTo>
                  <a:lnTo>
                    <a:pt x="3895028" y="209098"/>
                  </a:lnTo>
                  <a:lnTo>
                    <a:pt x="3906120" y="255150"/>
                  </a:lnTo>
                  <a:lnTo>
                    <a:pt x="3909892" y="302804"/>
                  </a:lnTo>
                  <a:lnTo>
                    <a:pt x="3909892" y="1513991"/>
                  </a:lnTo>
                  <a:lnTo>
                    <a:pt x="3905928" y="1563108"/>
                  </a:lnTo>
                  <a:lnTo>
                    <a:pt x="3894454" y="1609701"/>
                  </a:lnTo>
                  <a:lnTo>
                    <a:pt x="3876092" y="1653148"/>
                  </a:lnTo>
                  <a:lnTo>
                    <a:pt x="3851467" y="1692824"/>
                  </a:lnTo>
                  <a:lnTo>
                    <a:pt x="3821201" y="1728107"/>
                  </a:lnTo>
                  <a:lnTo>
                    <a:pt x="3785919" y="1758372"/>
                  </a:lnTo>
                  <a:lnTo>
                    <a:pt x="3746243" y="1782997"/>
                  </a:lnTo>
                  <a:lnTo>
                    <a:pt x="3702798" y="1801359"/>
                  </a:lnTo>
                  <a:lnTo>
                    <a:pt x="3656206" y="1812833"/>
                  </a:lnTo>
                  <a:lnTo>
                    <a:pt x="3607092" y="181679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0340" y="1643471"/>
              <a:ext cx="3909867" cy="28603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74762" y="210974"/>
              <a:ext cx="426720" cy="4367530"/>
            </a:xfrm>
            <a:custGeom>
              <a:avLst/>
              <a:gdLst/>
              <a:ahLst/>
              <a:cxnLst/>
              <a:rect l="l" t="t" r="r" b="b"/>
              <a:pathLst>
                <a:path w="426720" h="4367530">
                  <a:moveTo>
                    <a:pt x="0" y="100972"/>
                  </a:moveTo>
                  <a:lnTo>
                    <a:pt x="1283" y="99893"/>
                  </a:lnTo>
                  <a:lnTo>
                    <a:pt x="4949" y="89434"/>
                  </a:lnTo>
                  <a:lnTo>
                    <a:pt x="10720" y="72636"/>
                  </a:lnTo>
                  <a:lnTo>
                    <a:pt x="18319" y="52541"/>
                  </a:lnTo>
                  <a:lnTo>
                    <a:pt x="27469" y="32188"/>
                  </a:lnTo>
                  <a:lnTo>
                    <a:pt x="37893" y="14620"/>
                  </a:lnTo>
                  <a:lnTo>
                    <a:pt x="49314" y="2877"/>
                  </a:lnTo>
                  <a:lnTo>
                    <a:pt x="61455" y="0"/>
                  </a:lnTo>
                  <a:lnTo>
                    <a:pt x="74038" y="9029"/>
                  </a:lnTo>
                  <a:lnTo>
                    <a:pt x="99425" y="74973"/>
                  </a:lnTo>
                  <a:lnTo>
                    <a:pt x="111674" y="137970"/>
                  </a:lnTo>
                  <a:lnTo>
                    <a:pt x="118565" y="185651"/>
                  </a:lnTo>
                  <a:lnTo>
                    <a:pt x="125239" y="241184"/>
                  </a:lnTo>
                  <a:lnTo>
                    <a:pt x="131708" y="304171"/>
                  </a:lnTo>
                  <a:lnTo>
                    <a:pt x="137983" y="374215"/>
                  </a:lnTo>
                  <a:lnTo>
                    <a:pt x="144075" y="450918"/>
                  </a:lnTo>
                  <a:lnTo>
                    <a:pt x="147056" y="491644"/>
                  </a:lnTo>
                  <a:lnTo>
                    <a:pt x="149995" y="533885"/>
                  </a:lnTo>
                  <a:lnTo>
                    <a:pt x="152894" y="577593"/>
                  </a:lnTo>
                  <a:lnTo>
                    <a:pt x="155754" y="622718"/>
                  </a:lnTo>
                  <a:lnTo>
                    <a:pt x="158576" y="669211"/>
                  </a:lnTo>
                  <a:lnTo>
                    <a:pt x="161363" y="717021"/>
                  </a:lnTo>
                  <a:lnTo>
                    <a:pt x="164115" y="766098"/>
                  </a:lnTo>
                  <a:lnTo>
                    <a:pt x="166833" y="816395"/>
                  </a:lnTo>
                  <a:lnTo>
                    <a:pt x="169520" y="867860"/>
                  </a:lnTo>
                  <a:lnTo>
                    <a:pt x="172176" y="920444"/>
                  </a:lnTo>
                  <a:lnTo>
                    <a:pt x="174803" y="974098"/>
                  </a:lnTo>
                  <a:lnTo>
                    <a:pt x="177402" y="1028772"/>
                  </a:lnTo>
                  <a:lnTo>
                    <a:pt x="179975" y="1084416"/>
                  </a:lnTo>
                  <a:lnTo>
                    <a:pt x="182522" y="1140981"/>
                  </a:lnTo>
                  <a:lnTo>
                    <a:pt x="185046" y="1198416"/>
                  </a:lnTo>
                  <a:lnTo>
                    <a:pt x="187548" y="1256674"/>
                  </a:lnTo>
                  <a:lnTo>
                    <a:pt x="190029" y="1315703"/>
                  </a:lnTo>
                  <a:lnTo>
                    <a:pt x="192491" y="1375454"/>
                  </a:lnTo>
                  <a:lnTo>
                    <a:pt x="194934" y="1435878"/>
                  </a:lnTo>
                  <a:lnTo>
                    <a:pt x="197361" y="1496924"/>
                  </a:lnTo>
                  <a:lnTo>
                    <a:pt x="199772" y="1558544"/>
                  </a:lnTo>
                  <a:lnTo>
                    <a:pt x="202170" y="1620688"/>
                  </a:lnTo>
                  <a:lnTo>
                    <a:pt x="204555" y="1683306"/>
                  </a:lnTo>
                  <a:lnTo>
                    <a:pt x="206929" y="1746348"/>
                  </a:lnTo>
                  <a:lnTo>
                    <a:pt x="209293" y="1809765"/>
                  </a:lnTo>
                  <a:lnTo>
                    <a:pt x="211648" y="1873508"/>
                  </a:lnTo>
                  <a:lnTo>
                    <a:pt x="213997" y="1937525"/>
                  </a:lnTo>
                  <a:lnTo>
                    <a:pt x="216340" y="2001769"/>
                  </a:lnTo>
                  <a:lnTo>
                    <a:pt x="218679" y="2066190"/>
                  </a:lnTo>
                  <a:lnTo>
                    <a:pt x="221015" y="2130736"/>
                  </a:lnTo>
                  <a:lnTo>
                    <a:pt x="223349" y="2195360"/>
                  </a:lnTo>
                  <a:lnTo>
                    <a:pt x="225683" y="2260012"/>
                  </a:lnTo>
                  <a:lnTo>
                    <a:pt x="228019" y="2324638"/>
                  </a:lnTo>
                  <a:lnTo>
                    <a:pt x="230358" y="2389183"/>
                  </a:lnTo>
                  <a:lnTo>
                    <a:pt x="232701" y="2453595"/>
                  </a:lnTo>
                  <a:lnTo>
                    <a:pt x="235050" y="2517820"/>
                  </a:lnTo>
                  <a:lnTo>
                    <a:pt x="237405" y="2581804"/>
                  </a:lnTo>
                  <a:lnTo>
                    <a:pt x="239769" y="2645493"/>
                  </a:lnTo>
                  <a:lnTo>
                    <a:pt x="242143" y="2708835"/>
                  </a:lnTo>
                  <a:lnTo>
                    <a:pt x="244528" y="2771774"/>
                  </a:lnTo>
                  <a:lnTo>
                    <a:pt x="246926" y="2834258"/>
                  </a:lnTo>
                  <a:lnTo>
                    <a:pt x="249337" y="2896234"/>
                  </a:lnTo>
                  <a:lnTo>
                    <a:pt x="251764" y="2957646"/>
                  </a:lnTo>
                  <a:lnTo>
                    <a:pt x="254207" y="3018443"/>
                  </a:lnTo>
                  <a:lnTo>
                    <a:pt x="256669" y="3078569"/>
                  </a:lnTo>
                  <a:lnTo>
                    <a:pt x="259150" y="3137972"/>
                  </a:lnTo>
                  <a:lnTo>
                    <a:pt x="261652" y="3196598"/>
                  </a:lnTo>
                  <a:lnTo>
                    <a:pt x="264176" y="3254392"/>
                  </a:lnTo>
                  <a:lnTo>
                    <a:pt x="266723" y="3311303"/>
                  </a:lnTo>
                  <a:lnTo>
                    <a:pt x="269296" y="3367275"/>
                  </a:lnTo>
                  <a:lnTo>
                    <a:pt x="271895" y="3422256"/>
                  </a:lnTo>
                  <a:lnTo>
                    <a:pt x="274522" y="3476191"/>
                  </a:lnTo>
                  <a:lnTo>
                    <a:pt x="277178" y="3529027"/>
                  </a:lnTo>
                  <a:lnTo>
                    <a:pt x="279865" y="3580711"/>
                  </a:lnTo>
                  <a:lnTo>
                    <a:pt x="282583" y="3631188"/>
                  </a:lnTo>
                  <a:lnTo>
                    <a:pt x="285335" y="3680405"/>
                  </a:lnTo>
                  <a:lnTo>
                    <a:pt x="288122" y="3728309"/>
                  </a:lnTo>
                  <a:lnTo>
                    <a:pt x="290944" y="3774846"/>
                  </a:lnTo>
                  <a:lnTo>
                    <a:pt x="293804" y="3819961"/>
                  </a:lnTo>
                  <a:lnTo>
                    <a:pt x="296703" y="3863603"/>
                  </a:lnTo>
                  <a:lnTo>
                    <a:pt x="299642" y="3905716"/>
                  </a:lnTo>
                  <a:lnTo>
                    <a:pt x="302623" y="3946247"/>
                  </a:lnTo>
                  <a:lnTo>
                    <a:pt x="305647" y="3985143"/>
                  </a:lnTo>
                  <a:lnTo>
                    <a:pt x="311829" y="4057815"/>
                  </a:lnTo>
                  <a:lnTo>
                    <a:pt x="318199" y="4123301"/>
                  </a:lnTo>
                  <a:lnTo>
                    <a:pt x="324770" y="4181173"/>
                  </a:lnTo>
                  <a:lnTo>
                    <a:pt x="331551" y="4231002"/>
                  </a:lnTo>
                  <a:lnTo>
                    <a:pt x="349779" y="4320212"/>
                  </a:lnTo>
                  <a:lnTo>
                    <a:pt x="365014" y="4356496"/>
                  </a:lnTo>
                  <a:lnTo>
                    <a:pt x="380249" y="4366963"/>
                  </a:lnTo>
                  <a:lnTo>
                    <a:pt x="395004" y="4356963"/>
                  </a:lnTo>
                  <a:lnTo>
                    <a:pt x="412847" y="4321734"/>
                  </a:lnTo>
                  <a:lnTo>
                    <a:pt x="424549" y="4285291"/>
                  </a:lnTo>
                  <a:lnTo>
                    <a:pt x="425674" y="4281191"/>
                  </a:lnTo>
                  <a:lnTo>
                    <a:pt x="426249" y="4279016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60537" y="4395416"/>
              <a:ext cx="80974" cy="109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41738" y="814823"/>
            <a:ext cx="348615" cy="696595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9386" y="814823"/>
            <a:ext cx="348615" cy="696595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95250" y="810060"/>
            <a:ext cx="2284730" cy="843280"/>
            <a:chOff x="5995250" y="810060"/>
            <a:chExt cx="2284730" cy="843280"/>
          </a:xfrm>
        </p:grpSpPr>
        <p:sp>
          <p:nvSpPr>
            <p:cNvPr id="10" name="object 10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7033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15737" y="814823"/>
              <a:ext cx="2259330" cy="833755"/>
            </a:xfrm>
            <a:custGeom>
              <a:avLst/>
              <a:gdLst/>
              <a:ahLst/>
              <a:cxnLst/>
              <a:rect l="l" t="t" r="r" b="b"/>
              <a:pathLst>
                <a:path w="2259329" h="833755">
                  <a:moveTo>
                    <a:pt x="1911296" y="0"/>
                  </a:moveTo>
                  <a:lnTo>
                    <a:pt x="2259295" y="0"/>
                  </a:lnTo>
                  <a:lnTo>
                    <a:pt x="2259295" y="696298"/>
                  </a:lnTo>
                  <a:lnTo>
                    <a:pt x="1911296" y="696298"/>
                  </a:lnTo>
                  <a:lnTo>
                    <a:pt x="1911296" y="0"/>
                  </a:lnTo>
                  <a:close/>
                </a:path>
                <a:path w="2259329" h="833755">
                  <a:moveTo>
                    <a:pt x="0" y="833398"/>
                  </a:moveTo>
                  <a:lnTo>
                    <a:pt x="0" y="7534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13386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83160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01033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79644" y="1066435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35E05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0838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95250" y="650161"/>
            <a:ext cx="41275" cy="132715"/>
            <a:chOff x="5995250" y="650161"/>
            <a:chExt cx="41275" cy="132715"/>
          </a:xfrm>
        </p:grpSpPr>
        <p:sp>
          <p:nvSpPr>
            <p:cNvPr id="28" name="object 28"/>
            <p:cNvSpPr/>
            <p:nvPr/>
          </p:nvSpPr>
          <p:spPr>
            <a:xfrm>
              <a:off x="6015737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621774" y="359186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94877" y="410654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20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678948" y="628236"/>
            <a:ext cx="725170" cy="162560"/>
            <a:chOff x="6678948" y="628236"/>
            <a:chExt cx="725170" cy="162560"/>
          </a:xfrm>
        </p:grpSpPr>
        <p:sp>
          <p:nvSpPr>
            <p:cNvPr id="34" name="object 34"/>
            <p:cNvSpPr/>
            <p:nvPr/>
          </p:nvSpPr>
          <p:spPr>
            <a:xfrm>
              <a:off x="6699436" y="67622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83159" y="70547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977160" y="74124"/>
            <a:ext cx="1727835" cy="4504055"/>
            <a:chOff x="6977160" y="74124"/>
            <a:chExt cx="1727835" cy="4504055"/>
          </a:xfrm>
        </p:grpSpPr>
        <p:sp>
          <p:nvSpPr>
            <p:cNvPr id="41" name="object 41"/>
            <p:cNvSpPr/>
            <p:nvPr/>
          </p:nvSpPr>
          <p:spPr>
            <a:xfrm>
              <a:off x="8101008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977160" y="74124"/>
              <a:ext cx="1727835" cy="4504055"/>
            </a:xfrm>
            <a:custGeom>
              <a:avLst/>
              <a:gdLst/>
              <a:ahLst/>
              <a:cxnLst/>
              <a:rect l="l" t="t" r="r" b="b"/>
              <a:pathLst>
                <a:path w="1727834" h="4504055">
                  <a:moveTo>
                    <a:pt x="1727696" y="4503890"/>
                  </a:moveTo>
                  <a:lnTo>
                    <a:pt x="0" y="4503890"/>
                  </a:lnTo>
                  <a:lnTo>
                    <a:pt x="0" y="0"/>
                  </a:lnTo>
                  <a:lnTo>
                    <a:pt x="1727696" y="0"/>
                  </a:lnTo>
                  <a:lnTo>
                    <a:pt x="1727696" y="450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879644" y="519110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A951FA98-0A40-4C55-B3B6-658DC237B07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51" name="object 5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244949" y="376032"/>
            <a:ext cx="242570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44949" y="2185778"/>
            <a:ext cx="3096895" cy="21145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262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0324"/>
            <a:ext cx="9144000" cy="5023485"/>
            <a:chOff x="0" y="120324"/>
            <a:chExt cx="9144000" cy="5023485"/>
          </a:xfrm>
        </p:grpSpPr>
        <p:sp>
          <p:nvSpPr>
            <p:cNvPr id="3" name="object 3"/>
            <p:cNvSpPr/>
            <p:nvPr/>
          </p:nvSpPr>
          <p:spPr>
            <a:xfrm>
              <a:off x="4688065" y="120324"/>
              <a:ext cx="3910329" cy="1817370"/>
            </a:xfrm>
            <a:custGeom>
              <a:avLst/>
              <a:gdLst/>
              <a:ahLst/>
              <a:cxnLst/>
              <a:rect l="l" t="t" r="r" b="b"/>
              <a:pathLst>
                <a:path w="3910329" h="1817370">
                  <a:moveTo>
                    <a:pt x="3607092" y="1816796"/>
                  </a:moveTo>
                  <a:lnTo>
                    <a:pt x="302799" y="1816796"/>
                  </a:lnTo>
                  <a:lnTo>
                    <a:pt x="253685" y="1812833"/>
                  </a:lnTo>
                  <a:lnTo>
                    <a:pt x="207093" y="1801359"/>
                  </a:lnTo>
                  <a:lnTo>
                    <a:pt x="163648" y="1782997"/>
                  </a:lnTo>
                  <a:lnTo>
                    <a:pt x="123972" y="1758372"/>
                  </a:lnTo>
                  <a:lnTo>
                    <a:pt x="88690" y="1728107"/>
                  </a:lnTo>
                  <a:lnTo>
                    <a:pt x="58424" y="1692824"/>
                  </a:lnTo>
                  <a:lnTo>
                    <a:pt x="33799" y="1653148"/>
                  </a:lnTo>
                  <a:lnTo>
                    <a:pt x="15437" y="1609701"/>
                  </a:lnTo>
                  <a:lnTo>
                    <a:pt x="3963" y="1563108"/>
                  </a:lnTo>
                  <a:lnTo>
                    <a:pt x="0" y="1513991"/>
                  </a:lnTo>
                  <a:lnTo>
                    <a:pt x="0" y="302804"/>
                  </a:lnTo>
                  <a:lnTo>
                    <a:pt x="3963" y="253687"/>
                  </a:lnTo>
                  <a:lnTo>
                    <a:pt x="15437" y="207094"/>
                  </a:lnTo>
                  <a:lnTo>
                    <a:pt x="33799" y="163648"/>
                  </a:lnTo>
                  <a:lnTo>
                    <a:pt x="58424" y="123971"/>
                  </a:lnTo>
                  <a:lnTo>
                    <a:pt x="88690" y="88689"/>
                  </a:lnTo>
                  <a:lnTo>
                    <a:pt x="123972" y="58423"/>
                  </a:lnTo>
                  <a:lnTo>
                    <a:pt x="163648" y="33798"/>
                  </a:lnTo>
                  <a:lnTo>
                    <a:pt x="207093" y="15437"/>
                  </a:lnTo>
                  <a:lnTo>
                    <a:pt x="253685" y="3963"/>
                  </a:lnTo>
                  <a:lnTo>
                    <a:pt x="302799" y="0"/>
                  </a:lnTo>
                  <a:lnTo>
                    <a:pt x="3607092" y="0"/>
                  </a:lnTo>
                  <a:lnTo>
                    <a:pt x="3654743" y="3772"/>
                  </a:lnTo>
                  <a:lnTo>
                    <a:pt x="3700794" y="14864"/>
                  </a:lnTo>
                  <a:lnTo>
                    <a:pt x="3744428" y="32938"/>
                  </a:lnTo>
                  <a:lnTo>
                    <a:pt x="3784833" y="57659"/>
                  </a:lnTo>
                  <a:lnTo>
                    <a:pt x="3821192" y="88689"/>
                  </a:lnTo>
                  <a:lnTo>
                    <a:pt x="3852228" y="125054"/>
                  </a:lnTo>
                  <a:lnTo>
                    <a:pt x="3876952" y="165461"/>
                  </a:lnTo>
                  <a:lnTo>
                    <a:pt x="3895028" y="209098"/>
                  </a:lnTo>
                  <a:lnTo>
                    <a:pt x="3906120" y="255150"/>
                  </a:lnTo>
                  <a:lnTo>
                    <a:pt x="3909892" y="302804"/>
                  </a:lnTo>
                  <a:lnTo>
                    <a:pt x="3909892" y="1513991"/>
                  </a:lnTo>
                  <a:lnTo>
                    <a:pt x="3905928" y="1563108"/>
                  </a:lnTo>
                  <a:lnTo>
                    <a:pt x="3894454" y="1609701"/>
                  </a:lnTo>
                  <a:lnTo>
                    <a:pt x="3876092" y="1653148"/>
                  </a:lnTo>
                  <a:lnTo>
                    <a:pt x="3851467" y="1692824"/>
                  </a:lnTo>
                  <a:lnTo>
                    <a:pt x="3821201" y="1728107"/>
                  </a:lnTo>
                  <a:lnTo>
                    <a:pt x="3785919" y="1758372"/>
                  </a:lnTo>
                  <a:lnTo>
                    <a:pt x="3746243" y="1782997"/>
                  </a:lnTo>
                  <a:lnTo>
                    <a:pt x="3702798" y="1801359"/>
                  </a:lnTo>
                  <a:lnTo>
                    <a:pt x="3656206" y="1812833"/>
                  </a:lnTo>
                  <a:lnTo>
                    <a:pt x="3607092" y="181679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0340" y="1643471"/>
              <a:ext cx="3909867" cy="28603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74762" y="210974"/>
              <a:ext cx="426720" cy="4367530"/>
            </a:xfrm>
            <a:custGeom>
              <a:avLst/>
              <a:gdLst/>
              <a:ahLst/>
              <a:cxnLst/>
              <a:rect l="l" t="t" r="r" b="b"/>
              <a:pathLst>
                <a:path w="426720" h="4367530">
                  <a:moveTo>
                    <a:pt x="0" y="100972"/>
                  </a:moveTo>
                  <a:lnTo>
                    <a:pt x="1283" y="99893"/>
                  </a:lnTo>
                  <a:lnTo>
                    <a:pt x="4949" y="89434"/>
                  </a:lnTo>
                  <a:lnTo>
                    <a:pt x="10720" y="72636"/>
                  </a:lnTo>
                  <a:lnTo>
                    <a:pt x="18319" y="52541"/>
                  </a:lnTo>
                  <a:lnTo>
                    <a:pt x="27469" y="32188"/>
                  </a:lnTo>
                  <a:lnTo>
                    <a:pt x="37893" y="14620"/>
                  </a:lnTo>
                  <a:lnTo>
                    <a:pt x="49314" y="2877"/>
                  </a:lnTo>
                  <a:lnTo>
                    <a:pt x="61455" y="0"/>
                  </a:lnTo>
                  <a:lnTo>
                    <a:pt x="74038" y="9029"/>
                  </a:lnTo>
                  <a:lnTo>
                    <a:pt x="99425" y="74973"/>
                  </a:lnTo>
                  <a:lnTo>
                    <a:pt x="111674" y="137970"/>
                  </a:lnTo>
                  <a:lnTo>
                    <a:pt x="118565" y="185651"/>
                  </a:lnTo>
                  <a:lnTo>
                    <a:pt x="125239" y="241184"/>
                  </a:lnTo>
                  <a:lnTo>
                    <a:pt x="131708" y="304171"/>
                  </a:lnTo>
                  <a:lnTo>
                    <a:pt x="137983" y="374215"/>
                  </a:lnTo>
                  <a:lnTo>
                    <a:pt x="144075" y="450918"/>
                  </a:lnTo>
                  <a:lnTo>
                    <a:pt x="147056" y="491644"/>
                  </a:lnTo>
                  <a:lnTo>
                    <a:pt x="149995" y="533885"/>
                  </a:lnTo>
                  <a:lnTo>
                    <a:pt x="152894" y="577593"/>
                  </a:lnTo>
                  <a:lnTo>
                    <a:pt x="155754" y="622718"/>
                  </a:lnTo>
                  <a:lnTo>
                    <a:pt x="158576" y="669211"/>
                  </a:lnTo>
                  <a:lnTo>
                    <a:pt x="161363" y="717021"/>
                  </a:lnTo>
                  <a:lnTo>
                    <a:pt x="164115" y="766098"/>
                  </a:lnTo>
                  <a:lnTo>
                    <a:pt x="166833" y="816395"/>
                  </a:lnTo>
                  <a:lnTo>
                    <a:pt x="169520" y="867860"/>
                  </a:lnTo>
                  <a:lnTo>
                    <a:pt x="172176" y="920444"/>
                  </a:lnTo>
                  <a:lnTo>
                    <a:pt x="174803" y="974098"/>
                  </a:lnTo>
                  <a:lnTo>
                    <a:pt x="177402" y="1028772"/>
                  </a:lnTo>
                  <a:lnTo>
                    <a:pt x="179975" y="1084416"/>
                  </a:lnTo>
                  <a:lnTo>
                    <a:pt x="182522" y="1140981"/>
                  </a:lnTo>
                  <a:lnTo>
                    <a:pt x="185046" y="1198416"/>
                  </a:lnTo>
                  <a:lnTo>
                    <a:pt x="187548" y="1256674"/>
                  </a:lnTo>
                  <a:lnTo>
                    <a:pt x="190029" y="1315703"/>
                  </a:lnTo>
                  <a:lnTo>
                    <a:pt x="192491" y="1375454"/>
                  </a:lnTo>
                  <a:lnTo>
                    <a:pt x="194934" y="1435878"/>
                  </a:lnTo>
                  <a:lnTo>
                    <a:pt x="197361" y="1496924"/>
                  </a:lnTo>
                  <a:lnTo>
                    <a:pt x="199772" y="1558544"/>
                  </a:lnTo>
                  <a:lnTo>
                    <a:pt x="202170" y="1620688"/>
                  </a:lnTo>
                  <a:lnTo>
                    <a:pt x="204555" y="1683306"/>
                  </a:lnTo>
                  <a:lnTo>
                    <a:pt x="206929" y="1746348"/>
                  </a:lnTo>
                  <a:lnTo>
                    <a:pt x="209293" y="1809765"/>
                  </a:lnTo>
                  <a:lnTo>
                    <a:pt x="211648" y="1873508"/>
                  </a:lnTo>
                  <a:lnTo>
                    <a:pt x="213997" y="1937525"/>
                  </a:lnTo>
                  <a:lnTo>
                    <a:pt x="216340" y="2001769"/>
                  </a:lnTo>
                  <a:lnTo>
                    <a:pt x="218679" y="2066190"/>
                  </a:lnTo>
                  <a:lnTo>
                    <a:pt x="221015" y="2130736"/>
                  </a:lnTo>
                  <a:lnTo>
                    <a:pt x="223349" y="2195360"/>
                  </a:lnTo>
                  <a:lnTo>
                    <a:pt x="225683" y="2260012"/>
                  </a:lnTo>
                  <a:lnTo>
                    <a:pt x="228019" y="2324638"/>
                  </a:lnTo>
                  <a:lnTo>
                    <a:pt x="230358" y="2389183"/>
                  </a:lnTo>
                  <a:lnTo>
                    <a:pt x="232701" y="2453595"/>
                  </a:lnTo>
                  <a:lnTo>
                    <a:pt x="235050" y="2517820"/>
                  </a:lnTo>
                  <a:lnTo>
                    <a:pt x="237405" y="2581804"/>
                  </a:lnTo>
                  <a:lnTo>
                    <a:pt x="239769" y="2645493"/>
                  </a:lnTo>
                  <a:lnTo>
                    <a:pt x="242143" y="2708835"/>
                  </a:lnTo>
                  <a:lnTo>
                    <a:pt x="244528" y="2771774"/>
                  </a:lnTo>
                  <a:lnTo>
                    <a:pt x="246926" y="2834258"/>
                  </a:lnTo>
                  <a:lnTo>
                    <a:pt x="249337" y="2896234"/>
                  </a:lnTo>
                  <a:lnTo>
                    <a:pt x="251764" y="2957646"/>
                  </a:lnTo>
                  <a:lnTo>
                    <a:pt x="254207" y="3018443"/>
                  </a:lnTo>
                  <a:lnTo>
                    <a:pt x="256669" y="3078569"/>
                  </a:lnTo>
                  <a:lnTo>
                    <a:pt x="259150" y="3137972"/>
                  </a:lnTo>
                  <a:lnTo>
                    <a:pt x="261652" y="3196598"/>
                  </a:lnTo>
                  <a:lnTo>
                    <a:pt x="264176" y="3254392"/>
                  </a:lnTo>
                  <a:lnTo>
                    <a:pt x="266723" y="3311303"/>
                  </a:lnTo>
                  <a:lnTo>
                    <a:pt x="269296" y="3367275"/>
                  </a:lnTo>
                  <a:lnTo>
                    <a:pt x="271895" y="3422256"/>
                  </a:lnTo>
                  <a:lnTo>
                    <a:pt x="274522" y="3476191"/>
                  </a:lnTo>
                  <a:lnTo>
                    <a:pt x="277178" y="3529027"/>
                  </a:lnTo>
                  <a:lnTo>
                    <a:pt x="279865" y="3580711"/>
                  </a:lnTo>
                  <a:lnTo>
                    <a:pt x="282583" y="3631188"/>
                  </a:lnTo>
                  <a:lnTo>
                    <a:pt x="285335" y="3680405"/>
                  </a:lnTo>
                  <a:lnTo>
                    <a:pt x="288122" y="3728309"/>
                  </a:lnTo>
                  <a:lnTo>
                    <a:pt x="290944" y="3774846"/>
                  </a:lnTo>
                  <a:lnTo>
                    <a:pt x="293804" y="3819961"/>
                  </a:lnTo>
                  <a:lnTo>
                    <a:pt x="296703" y="3863603"/>
                  </a:lnTo>
                  <a:lnTo>
                    <a:pt x="299642" y="3905716"/>
                  </a:lnTo>
                  <a:lnTo>
                    <a:pt x="302623" y="3946247"/>
                  </a:lnTo>
                  <a:lnTo>
                    <a:pt x="305647" y="3985143"/>
                  </a:lnTo>
                  <a:lnTo>
                    <a:pt x="311829" y="4057815"/>
                  </a:lnTo>
                  <a:lnTo>
                    <a:pt x="318199" y="4123301"/>
                  </a:lnTo>
                  <a:lnTo>
                    <a:pt x="324770" y="4181173"/>
                  </a:lnTo>
                  <a:lnTo>
                    <a:pt x="331551" y="4231002"/>
                  </a:lnTo>
                  <a:lnTo>
                    <a:pt x="349779" y="4320212"/>
                  </a:lnTo>
                  <a:lnTo>
                    <a:pt x="365014" y="4356496"/>
                  </a:lnTo>
                  <a:lnTo>
                    <a:pt x="380249" y="4366963"/>
                  </a:lnTo>
                  <a:lnTo>
                    <a:pt x="395004" y="4356963"/>
                  </a:lnTo>
                  <a:lnTo>
                    <a:pt x="412847" y="4321734"/>
                  </a:lnTo>
                  <a:lnTo>
                    <a:pt x="424549" y="4285291"/>
                  </a:lnTo>
                  <a:lnTo>
                    <a:pt x="425674" y="4281191"/>
                  </a:lnTo>
                  <a:lnTo>
                    <a:pt x="426249" y="4279016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60537" y="4395416"/>
              <a:ext cx="80974" cy="109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41738" y="814823"/>
            <a:ext cx="348615" cy="696595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39386" y="814823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347999" y="696298"/>
                </a:moveTo>
                <a:lnTo>
                  <a:pt x="0" y="696298"/>
                </a:lnTo>
                <a:lnTo>
                  <a:pt x="0" y="0"/>
                </a:lnTo>
                <a:lnTo>
                  <a:pt x="347999" y="0"/>
                </a:lnTo>
                <a:lnTo>
                  <a:pt x="347999" y="696298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39386" y="814823"/>
            <a:ext cx="348615" cy="69659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04398" y="810060"/>
            <a:ext cx="358140" cy="706120"/>
            <a:chOff x="7204398" y="810060"/>
            <a:chExt cx="358140" cy="706120"/>
          </a:xfrm>
        </p:grpSpPr>
        <p:sp>
          <p:nvSpPr>
            <p:cNvPr id="11" name="object 11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282177" y="879001"/>
            <a:ext cx="184150" cy="56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65"/>
              </a:lnSpc>
              <a:spcBef>
                <a:spcPts val="100"/>
              </a:spcBef>
            </a:pPr>
            <a:r>
              <a:rPr sz="900" b="1" spc="-20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.17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.68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27033" y="814823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347999" y="696298"/>
                </a:moveTo>
                <a:lnTo>
                  <a:pt x="0" y="696298"/>
                </a:lnTo>
                <a:lnTo>
                  <a:pt x="0" y="0"/>
                </a:lnTo>
                <a:lnTo>
                  <a:pt x="347999" y="0"/>
                </a:lnTo>
                <a:lnTo>
                  <a:pt x="347999" y="696298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27033" y="814823"/>
            <a:ext cx="348615" cy="69659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20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.02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.08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.79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95250" y="1520284"/>
            <a:ext cx="2126615" cy="133350"/>
            <a:chOff x="5995250" y="1520284"/>
            <a:chExt cx="2126615" cy="133350"/>
          </a:xfrm>
        </p:grpSpPr>
        <p:sp>
          <p:nvSpPr>
            <p:cNvPr id="17" name="object 17"/>
            <p:cNvSpPr/>
            <p:nvPr/>
          </p:nvSpPr>
          <p:spPr>
            <a:xfrm>
              <a:off x="6015737" y="156827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13386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83160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01033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879644" y="1066435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35E05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0838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995250" y="650161"/>
            <a:ext cx="41275" cy="132715"/>
            <a:chOff x="5995250" y="650161"/>
            <a:chExt cx="41275" cy="132715"/>
          </a:xfrm>
        </p:grpSpPr>
        <p:sp>
          <p:nvSpPr>
            <p:cNvPr id="32" name="object 32"/>
            <p:cNvSpPr/>
            <p:nvPr/>
          </p:nvSpPr>
          <p:spPr>
            <a:xfrm>
              <a:off x="6015737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621774" y="359186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678948" y="628236"/>
            <a:ext cx="41275" cy="132715"/>
            <a:chOff x="6678948" y="628236"/>
            <a:chExt cx="41275" cy="132715"/>
          </a:xfrm>
        </p:grpSpPr>
        <p:sp>
          <p:nvSpPr>
            <p:cNvPr id="37" name="object 37"/>
            <p:cNvSpPr/>
            <p:nvPr/>
          </p:nvSpPr>
          <p:spPr>
            <a:xfrm>
              <a:off x="6699436" y="67622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305486" y="388436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362672" y="657486"/>
            <a:ext cx="41275" cy="132715"/>
            <a:chOff x="7362672" y="657486"/>
            <a:chExt cx="41275" cy="132715"/>
          </a:xfrm>
        </p:grpSpPr>
        <p:sp>
          <p:nvSpPr>
            <p:cNvPr id="42" name="object 42"/>
            <p:cNvSpPr/>
            <p:nvPr/>
          </p:nvSpPr>
          <p:spPr>
            <a:xfrm>
              <a:off x="7383159" y="70547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67434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67434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97972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“o”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751036" y="26818"/>
            <a:ext cx="1370965" cy="4607560"/>
            <a:chOff x="6751036" y="26818"/>
            <a:chExt cx="1370965" cy="4607560"/>
          </a:xfrm>
        </p:grpSpPr>
        <p:sp>
          <p:nvSpPr>
            <p:cNvPr id="47" name="object 47"/>
            <p:cNvSpPr/>
            <p:nvPr/>
          </p:nvSpPr>
          <p:spPr>
            <a:xfrm>
              <a:off x="8101009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85284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085284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60561" y="36343"/>
              <a:ext cx="567690" cy="4588510"/>
            </a:xfrm>
            <a:custGeom>
              <a:avLst/>
              <a:gdLst/>
              <a:ahLst/>
              <a:cxnLst/>
              <a:rect l="l" t="t" r="r" b="b"/>
              <a:pathLst>
                <a:path w="567690" h="4588510">
                  <a:moveTo>
                    <a:pt x="0" y="351803"/>
                  </a:moveTo>
                  <a:lnTo>
                    <a:pt x="3688" y="292523"/>
                  </a:lnTo>
                  <a:lnTo>
                    <a:pt x="13941" y="218486"/>
                  </a:lnTo>
                  <a:lnTo>
                    <a:pt x="21150" y="179453"/>
                  </a:lnTo>
                  <a:lnTo>
                    <a:pt x="29545" y="140954"/>
                  </a:lnTo>
                  <a:lnTo>
                    <a:pt x="49284" y="71187"/>
                  </a:lnTo>
                  <a:lnTo>
                    <a:pt x="71941" y="20449"/>
                  </a:lnTo>
                  <a:lnTo>
                    <a:pt x="96303" y="0"/>
                  </a:lnTo>
                  <a:lnTo>
                    <a:pt x="108742" y="4653"/>
                  </a:lnTo>
                  <a:lnTo>
                    <a:pt x="133380" y="50754"/>
                  </a:lnTo>
                  <a:lnTo>
                    <a:pt x="145274" y="95017"/>
                  </a:lnTo>
                  <a:lnTo>
                    <a:pt x="153828" y="138109"/>
                  </a:lnTo>
                  <a:lnTo>
                    <a:pt x="162124" y="189658"/>
                  </a:lnTo>
                  <a:lnTo>
                    <a:pt x="170177" y="249249"/>
                  </a:lnTo>
                  <a:lnTo>
                    <a:pt x="177997" y="316467"/>
                  </a:lnTo>
                  <a:lnTo>
                    <a:pt x="185599" y="390899"/>
                  </a:lnTo>
                  <a:lnTo>
                    <a:pt x="189321" y="430690"/>
                  </a:lnTo>
                  <a:lnTo>
                    <a:pt x="192993" y="472129"/>
                  </a:lnTo>
                  <a:lnTo>
                    <a:pt x="196617" y="515164"/>
                  </a:lnTo>
                  <a:lnTo>
                    <a:pt x="200194" y="559743"/>
                  </a:lnTo>
                  <a:lnTo>
                    <a:pt x="203725" y="605814"/>
                  </a:lnTo>
                  <a:lnTo>
                    <a:pt x="207213" y="653326"/>
                  </a:lnTo>
                  <a:lnTo>
                    <a:pt x="210658" y="702226"/>
                  </a:lnTo>
                  <a:lnTo>
                    <a:pt x="214062" y="752463"/>
                  </a:lnTo>
                  <a:lnTo>
                    <a:pt x="217428" y="803985"/>
                  </a:lnTo>
                  <a:lnTo>
                    <a:pt x="220756" y="856741"/>
                  </a:lnTo>
                  <a:lnTo>
                    <a:pt x="224047" y="910677"/>
                  </a:lnTo>
                  <a:lnTo>
                    <a:pt x="227305" y="965744"/>
                  </a:lnTo>
                  <a:lnTo>
                    <a:pt x="230529" y="1021887"/>
                  </a:lnTo>
                  <a:lnTo>
                    <a:pt x="233722" y="1079057"/>
                  </a:lnTo>
                  <a:lnTo>
                    <a:pt x="236886" y="1137201"/>
                  </a:lnTo>
                  <a:lnTo>
                    <a:pt x="240021" y="1196267"/>
                  </a:lnTo>
                  <a:lnTo>
                    <a:pt x="243129" y="1256204"/>
                  </a:lnTo>
                  <a:lnTo>
                    <a:pt x="246213" y="1316959"/>
                  </a:lnTo>
                  <a:lnTo>
                    <a:pt x="249273" y="1378481"/>
                  </a:lnTo>
                  <a:lnTo>
                    <a:pt x="252311" y="1440718"/>
                  </a:lnTo>
                  <a:lnTo>
                    <a:pt x="255329" y="1503618"/>
                  </a:lnTo>
                  <a:lnTo>
                    <a:pt x="258328" y="1567129"/>
                  </a:lnTo>
                  <a:lnTo>
                    <a:pt x="261310" y="1631200"/>
                  </a:lnTo>
                  <a:lnTo>
                    <a:pt x="264276" y="1695778"/>
                  </a:lnTo>
                  <a:lnTo>
                    <a:pt x="267228" y="1760812"/>
                  </a:lnTo>
                  <a:lnTo>
                    <a:pt x="270167" y="1826250"/>
                  </a:lnTo>
                  <a:lnTo>
                    <a:pt x="273095" y="1892041"/>
                  </a:lnTo>
                  <a:lnTo>
                    <a:pt x="276015" y="1958131"/>
                  </a:lnTo>
                  <a:lnTo>
                    <a:pt x="278926" y="2024471"/>
                  </a:lnTo>
                  <a:lnTo>
                    <a:pt x="281831" y="2091006"/>
                  </a:lnTo>
                  <a:lnTo>
                    <a:pt x="284731" y="2157687"/>
                  </a:lnTo>
                  <a:lnTo>
                    <a:pt x="287628" y="2224461"/>
                  </a:lnTo>
                  <a:lnTo>
                    <a:pt x="290524" y="2291276"/>
                  </a:lnTo>
                  <a:lnTo>
                    <a:pt x="293420" y="2358080"/>
                  </a:lnTo>
                  <a:lnTo>
                    <a:pt x="296317" y="2424824"/>
                  </a:lnTo>
                  <a:lnTo>
                    <a:pt x="299217" y="2491456"/>
                  </a:lnTo>
                  <a:lnTo>
                    <a:pt x="302123" y="2557926"/>
                  </a:lnTo>
                  <a:lnTo>
                    <a:pt x="305034" y="2624185"/>
                  </a:lnTo>
                  <a:lnTo>
                    <a:pt x="307954" y="2690181"/>
                  </a:lnTo>
                  <a:lnTo>
                    <a:pt x="310883" y="2755865"/>
                  </a:lnTo>
                  <a:lnTo>
                    <a:pt x="313823" y="2821185"/>
                  </a:lnTo>
                  <a:lnTo>
                    <a:pt x="316775" y="2886093"/>
                  </a:lnTo>
                  <a:lnTo>
                    <a:pt x="319742" y="2950536"/>
                  </a:lnTo>
                  <a:lnTo>
                    <a:pt x="322725" y="3014466"/>
                  </a:lnTo>
                  <a:lnTo>
                    <a:pt x="325724" y="3077831"/>
                  </a:lnTo>
                  <a:lnTo>
                    <a:pt x="328743" y="3140582"/>
                  </a:lnTo>
                  <a:lnTo>
                    <a:pt x="331782" y="3202667"/>
                  </a:lnTo>
                  <a:lnTo>
                    <a:pt x="334843" y="3264037"/>
                  </a:lnTo>
                  <a:lnTo>
                    <a:pt x="337927" y="3324641"/>
                  </a:lnTo>
                  <a:lnTo>
                    <a:pt x="341037" y="3384429"/>
                  </a:lnTo>
                  <a:lnTo>
                    <a:pt x="344173" y="3443351"/>
                  </a:lnTo>
                  <a:lnTo>
                    <a:pt x="347338" y="3501356"/>
                  </a:lnTo>
                  <a:lnTo>
                    <a:pt x="350532" y="3558394"/>
                  </a:lnTo>
                  <a:lnTo>
                    <a:pt x="353758" y="3614414"/>
                  </a:lnTo>
                  <a:lnTo>
                    <a:pt x="357017" y="3669366"/>
                  </a:lnTo>
                  <a:lnTo>
                    <a:pt x="360310" y="3723200"/>
                  </a:lnTo>
                  <a:lnTo>
                    <a:pt x="363639" y="3775866"/>
                  </a:lnTo>
                  <a:lnTo>
                    <a:pt x="367006" y="3827312"/>
                  </a:lnTo>
                  <a:lnTo>
                    <a:pt x="370412" y="3877490"/>
                  </a:lnTo>
                  <a:lnTo>
                    <a:pt x="373858" y="3926347"/>
                  </a:lnTo>
                  <a:lnTo>
                    <a:pt x="377348" y="3973835"/>
                  </a:lnTo>
                  <a:lnTo>
                    <a:pt x="380880" y="4019903"/>
                  </a:lnTo>
                  <a:lnTo>
                    <a:pt x="384459" y="4064500"/>
                  </a:lnTo>
                  <a:lnTo>
                    <a:pt x="388084" y="4107576"/>
                  </a:lnTo>
                  <a:lnTo>
                    <a:pt x="391758" y="4149080"/>
                  </a:lnTo>
                  <a:lnTo>
                    <a:pt x="395482" y="4188963"/>
                  </a:lnTo>
                  <a:lnTo>
                    <a:pt x="399258" y="4227174"/>
                  </a:lnTo>
                  <a:lnTo>
                    <a:pt x="406971" y="4298378"/>
                  </a:lnTo>
                  <a:lnTo>
                    <a:pt x="414909" y="4362290"/>
                  </a:lnTo>
                  <a:lnTo>
                    <a:pt x="423085" y="4418506"/>
                  </a:lnTo>
                  <a:lnTo>
                    <a:pt x="431512" y="4466625"/>
                  </a:lnTo>
                  <a:lnTo>
                    <a:pt x="455019" y="4553591"/>
                  </a:lnTo>
                  <a:lnTo>
                    <a:pt x="494657" y="4587956"/>
                  </a:lnTo>
                  <a:lnTo>
                    <a:pt x="513851" y="4567709"/>
                  </a:lnTo>
                  <a:lnTo>
                    <a:pt x="531798" y="4530147"/>
                  </a:lnTo>
                  <a:lnTo>
                    <a:pt x="551545" y="4467556"/>
                  </a:lnTo>
                  <a:lnTo>
                    <a:pt x="567148" y="4398047"/>
                  </a:lnTo>
                  <a:lnTo>
                    <a:pt x="567448" y="439647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287235" y="4337466"/>
              <a:ext cx="81549" cy="108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46360" y="37506"/>
              <a:ext cx="572770" cy="4551045"/>
            </a:xfrm>
            <a:custGeom>
              <a:avLst/>
              <a:gdLst/>
              <a:ahLst/>
              <a:cxnLst/>
              <a:rect l="l" t="t" r="r" b="b"/>
              <a:pathLst>
                <a:path w="572770" h="4551045">
                  <a:moveTo>
                    <a:pt x="0" y="350640"/>
                  </a:moveTo>
                  <a:lnTo>
                    <a:pt x="3764" y="291473"/>
                  </a:lnTo>
                  <a:lnTo>
                    <a:pt x="14231" y="217710"/>
                  </a:lnTo>
                  <a:lnTo>
                    <a:pt x="21589" y="178845"/>
                  </a:lnTo>
                  <a:lnTo>
                    <a:pt x="30158" y="140517"/>
                  </a:lnTo>
                  <a:lnTo>
                    <a:pt x="50306" y="71058"/>
                  </a:lnTo>
                  <a:lnTo>
                    <a:pt x="73432" y="20497"/>
                  </a:lnTo>
                  <a:lnTo>
                    <a:pt x="98296" y="0"/>
                  </a:lnTo>
                  <a:lnTo>
                    <a:pt x="110992" y="4513"/>
                  </a:lnTo>
                  <a:lnTo>
                    <a:pt x="136136" y="50044"/>
                  </a:lnTo>
                  <a:lnTo>
                    <a:pt x="148274" y="93853"/>
                  </a:lnTo>
                  <a:lnTo>
                    <a:pt x="157006" y="136524"/>
                  </a:lnTo>
                  <a:lnTo>
                    <a:pt x="165476" y="187581"/>
                  </a:lnTo>
                  <a:lnTo>
                    <a:pt x="173696" y="246610"/>
                  </a:lnTo>
                  <a:lnTo>
                    <a:pt x="181679" y="313196"/>
                  </a:lnTo>
                  <a:lnTo>
                    <a:pt x="189439" y="386925"/>
                  </a:lnTo>
                  <a:lnTo>
                    <a:pt x="193238" y="426338"/>
                  </a:lnTo>
                  <a:lnTo>
                    <a:pt x="196987" y="467383"/>
                  </a:lnTo>
                  <a:lnTo>
                    <a:pt x="200686" y="510006"/>
                  </a:lnTo>
                  <a:lnTo>
                    <a:pt x="204337" y="554156"/>
                  </a:lnTo>
                  <a:lnTo>
                    <a:pt x="207942" y="599781"/>
                  </a:lnTo>
                  <a:lnTo>
                    <a:pt x="211501" y="646830"/>
                  </a:lnTo>
                  <a:lnTo>
                    <a:pt x="215018" y="695250"/>
                  </a:lnTo>
                  <a:lnTo>
                    <a:pt x="218493" y="744990"/>
                  </a:lnTo>
                  <a:lnTo>
                    <a:pt x="221929" y="795998"/>
                  </a:lnTo>
                  <a:lnTo>
                    <a:pt x="225325" y="848223"/>
                  </a:lnTo>
                  <a:lnTo>
                    <a:pt x="228685" y="901612"/>
                  </a:lnTo>
                  <a:lnTo>
                    <a:pt x="232010" y="956115"/>
                  </a:lnTo>
                  <a:lnTo>
                    <a:pt x="235302" y="1011678"/>
                  </a:lnTo>
                  <a:lnTo>
                    <a:pt x="238561" y="1068250"/>
                  </a:lnTo>
                  <a:lnTo>
                    <a:pt x="241790" y="1125780"/>
                  </a:lnTo>
                  <a:lnTo>
                    <a:pt x="244990" y="1184216"/>
                  </a:lnTo>
                  <a:lnTo>
                    <a:pt x="248164" y="1243506"/>
                  </a:lnTo>
                  <a:lnTo>
                    <a:pt x="251311" y="1303598"/>
                  </a:lnTo>
                  <a:lnTo>
                    <a:pt x="254435" y="1364441"/>
                  </a:lnTo>
                  <a:lnTo>
                    <a:pt x="257536" y="1425982"/>
                  </a:lnTo>
                  <a:lnTo>
                    <a:pt x="260617" y="1488170"/>
                  </a:lnTo>
                  <a:lnTo>
                    <a:pt x="263678" y="1550954"/>
                  </a:lnTo>
                  <a:lnTo>
                    <a:pt x="266722" y="1614281"/>
                  </a:lnTo>
                  <a:lnTo>
                    <a:pt x="269750" y="1678099"/>
                  </a:lnTo>
                  <a:lnTo>
                    <a:pt x="272764" y="1742358"/>
                  </a:lnTo>
                  <a:lnTo>
                    <a:pt x="275765" y="1807004"/>
                  </a:lnTo>
                  <a:lnTo>
                    <a:pt x="278754" y="1871987"/>
                  </a:lnTo>
                  <a:lnTo>
                    <a:pt x="281735" y="1937254"/>
                  </a:lnTo>
                  <a:lnTo>
                    <a:pt x="284707" y="2002755"/>
                  </a:lnTo>
                  <a:lnTo>
                    <a:pt x="287673" y="2068436"/>
                  </a:lnTo>
                  <a:lnTo>
                    <a:pt x="290634" y="2134247"/>
                  </a:lnTo>
                  <a:lnTo>
                    <a:pt x="293592" y="2200135"/>
                  </a:lnTo>
                  <a:lnTo>
                    <a:pt x="296549" y="2266049"/>
                  </a:lnTo>
                  <a:lnTo>
                    <a:pt x="299504" y="2331938"/>
                  </a:lnTo>
                  <a:lnTo>
                    <a:pt x="302460" y="2397753"/>
                  </a:lnTo>
                  <a:lnTo>
                    <a:pt x="305420" y="2463445"/>
                  </a:lnTo>
                  <a:lnTo>
                    <a:pt x="308385" y="2528967"/>
                  </a:lnTo>
                  <a:lnTo>
                    <a:pt x="311356" y="2594271"/>
                  </a:lnTo>
                  <a:lnTo>
                    <a:pt x="314336" y="2659308"/>
                  </a:lnTo>
                  <a:lnTo>
                    <a:pt x="317325" y="2724029"/>
                  </a:lnTo>
                  <a:lnTo>
                    <a:pt x="320325" y="2788388"/>
                  </a:lnTo>
                  <a:lnTo>
                    <a:pt x="323338" y="2852336"/>
                  </a:lnTo>
                  <a:lnTo>
                    <a:pt x="326365" y="2915824"/>
                  </a:lnTo>
                  <a:lnTo>
                    <a:pt x="329409" y="2978805"/>
                  </a:lnTo>
                  <a:lnTo>
                    <a:pt x="332470" y="3041230"/>
                  </a:lnTo>
                  <a:lnTo>
                    <a:pt x="335551" y="3103052"/>
                  </a:lnTo>
                  <a:lnTo>
                    <a:pt x="338652" y="3164222"/>
                  </a:lnTo>
                  <a:lnTo>
                    <a:pt x="341776" y="3224691"/>
                  </a:lnTo>
                  <a:lnTo>
                    <a:pt x="344923" y="3284413"/>
                  </a:lnTo>
                  <a:lnTo>
                    <a:pt x="348097" y="3343339"/>
                  </a:lnTo>
                  <a:lnTo>
                    <a:pt x="351297" y="3401420"/>
                  </a:lnTo>
                  <a:lnTo>
                    <a:pt x="354526" y="3458608"/>
                  </a:lnTo>
                  <a:lnTo>
                    <a:pt x="357786" y="3514856"/>
                  </a:lnTo>
                  <a:lnTo>
                    <a:pt x="361078" y="3570115"/>
                  </a:lnTo>
                  <a:lnTo>
                    <a:pt x="364403" y="3624338"/>
                  </a:lnTo>
                  <a:lnTo>
                    <a:pt x="367764" y="3677475"/>
                  </a:lnTo>
                  <a:lnTo>
                    <a:pt x="371161" y="3729479"/>
                  </a:lnTo>
                  <a:lnTo>
                    <a:pt x="374597" y="3780302"/>
                  </a:lnTo>
                  <a:lnTo>
                    <a:pt x="378073" y="3829895"/>
                  </a:lnTo>
                  <a:lnTo>
                    <a:pt x="381590" y="3878211"/>
                  </a:lnTo>
                  <a:lnTo>
                    <a:pt x="385150" y="3925201"/>
                  </a:lnTo>
                  <a:lnTo>
                    <a:pt x="388756" y="3970817"/>
                  </a:lnTo>
                  <a:lnTo>
                    <a:pt x="392407" y="4015011"/>
                  </a:lnTo>
                  <a:lnTo>
                    <a:pt x="396107" y="4057735"/>
                  </a:lnTo>
                  <a:lnTo>
                    <a:pt x="399856" y="4098941"/>
                  </a:lnTo>
                  <a:lnTo>
                    <a:pt x="403656" y="4138580"/>
                  </a:lnTo>
                  <a:lnTo>
                    <a:pt x="407509" y="4176605"/>
                  </a:lnTo>
                  <a:lnTo>
                    <a:pt x="415380" y="4247619"/>
                  </a:lnTo>
                  <a:lnTo>
                    <a:pt x="423481" y="4311597"/>
                  </a:lnTo>
                  <a:lnTo>
                    <a:pt x="431824" y="4368155"/>
                  </a:lnTo>
                  <a:lnTo>
                    <a:pt x="440424" y="4416906"/>
                  </a:lnTo>
                  <a:lnTo>
                    <a:pt x="464419" y="4507046"/>
                  </a:lnTo>
                  <a:lnTo>
                    <a:pt x="484650" y="4542720"/>
                  </a:lnTo>
                  <a:lnTo>
                    <a:pt x="504880" y="4550878"/>
                  </a:lnTo>
                  <a:lnTo>
                    <a:pt x="524475" y="4537142"/>
                  </a:lnTo>
                  <a:lnTo>
                    <a:pt x="548158" y="4495313"/>
                  </a:lnTo>
                  <a:lnTo>
                    <a:pt x="562948" y="4455309"/>
                  </a:lnTo>
                  <a:lnTo>
                    <a:pt x="571498" y="4426584"/>
                  </a:lnTo>
                  <a:lnTo>
                    <a:pt x="572698" y="442218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78584" y="4365116"/>
              <a:ext cx="80949" cy="109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879644" y="519110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59" name="object 5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3F47AE43-9D7C-4055-947F-17B49AE8CE41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0" name="object 6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4949" y="376032"/>
            <a:ext cx="242570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  </a:t>
            </a:r>
            <a:r>
              <a:rPr sz="2400" b="1" spc="-5" dirty="0">
                <a:latin typeface="Arial"/>
                <a:cs typeface="Arial"/>
              </a:rPr>
              <a:t>Sampling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44949" y="2185778"/>
            <a:ext cx="3096895" cy="21145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262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48721"/>
            <a:ext cx="9144000" cy="3295015"/>
            <a:chOff x="0" y="1848721"/>
            <a:chExt cx="9144000" cy="3295015"/>
          </a:xfrm>
        </p:grpSpPr>
        <p:sp>
          <p:nvSpPr>
            <p:cNvPr id="3" name="object 3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234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1308" y="3374993"/>
              <a:ext cx="81982" cy="22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173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9409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2150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7486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0227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15560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8301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63644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66377" y="2999968"/>
              <a:ext cx="20996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1718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14444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3254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1328" y="2502944"/>
              <a:ext cx="81982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19429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67506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5580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63644" y="2502944"/>
              <a:ext cx="81999" cy="222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11743" y="2502944"/>
              <a:ext cx="81974" cy="222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35392" y="3374993"/>
              <a:ext cx="81999" cy="22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83466" y="3374993"/>
              <a:ext cx="81999" cy="22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686342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431591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34316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79665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582390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327739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030465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75813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478538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15491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15491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15491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15491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223887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926613" y="2999968"/>
              <a:ext cx="209974" cy="819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535417" y="2502944"/>
              <a:ext cx="81974" cy="2222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983492" y="2502944"/>
              <a:ext cx="81974" cy="2222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431591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879665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327739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775813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5491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15491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223887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60298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60298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60298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60298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671936" y="3374993"/>
              <a:ext cx="81999" cy="2219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374687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051061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051061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051061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051061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120035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822761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49913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49913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49913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49913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568109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270835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4720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4720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4720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4720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16183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718909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39528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39528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39528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39528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464257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166983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60298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60298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051061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051061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49913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49913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4720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4720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39528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39528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671961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120035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568109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016183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464257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262643" y="2999968"/>
              <a:ext cx="185374" cy="819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382949" y="276488"/>
            <a:ext cx="4753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Backpropagation </a:t>
            </a:r>
            <a:r>
              <a:rPr sz="2800" spc="-5" dirty="0"/>
              <a:t>through</a:t>
            </a:r>
            <a:r>
              <a:rPr sz="2800" spc="-90" dirty="0"/>
              <a:t> </a:t>
            </a:r>
            <a:r>
              <a:rPr sz="2800" spc="-5" dirty="0"/>
              <a:t>time</a:t>
            </a:r>
            <a:endParaRPr sz="2800"/>
          </a:p>
        </p:txBody>
      </p:sp>
      <p:sp>
        <p:nvSpPr>
          <p:cNvPr id="174" name="object 174"/>
          <p:cNvSpPr txBox="1"/>
          <p:nvPr/>
        </p:nvSpPr>
        <p:spPr>
          <a:xfrm>
            <a:off x="3913242" y="886473"/>
            <a:ext cx="1567180" cy="279400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346099" y="777105"/>
            <a:ext cx="8282305" cy="3829050"/>
            <a:chOff x="346099" y="777105"/>
            <a:chExt cx="8282305" cy="3829050"/>
          </a:xfrm>
        </p:grpSpPr>
        <p:sp>
          <p:nvSpPr>
            <p:cNvPr id="176" name="object 176"/>
            <p:cNvSpPr/>
            <p:nvPr/>
          </p:nvSpPr>
          <p:spPr>
            <a:xfrm>
              <a:off x="464226" y="905785"/>
              <a:ext cx="3305810" cy="948055"/>
            </a:xfrm>
            <a:custGeom>
              <a:avLst/>
              <a:gdLst/>
              <a:ahLst/>
              <a:cxnLst/>
              <a:rect l="l" t="t" r="r" b="b"/>
              <a:pathLst>
                <a:path w="3305810" h="948055">
                  <a:moveTo>
                    <a:pt x="0" y="947698"/>
                  </a:moveTo>
                  <a:lnTo>
                    <a:pt x="330561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51642" y="866013"/>
              <a:ext cx="110824" cy="7954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12303" y="1028507"/>
              <a:ext cx="2760980" cy="825500"/>
            </a:xfrm>
            <a:custGeom>
              <a:avLst/>
              <a:gdLst/>
              <a:ahLst/>
              <a:cxnLst/>
              <a:rect l="l" t="t" r="r" b="b"/>
              <a:pathLst>
                <a:path w="2760979" h="825500">
                  <a:moveTo>
                    <a:pt x="0" y="824975"/>
                  </a:moveTo>
                  <a:lnTo>
                    <a:pt x="276088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654642" y="988835"/>
              <a:ext cx="110899" cy="7934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360404" y="1061327"/>
              <a:ext cx="2444115" cy="792480"/>
            </a:xfrm>
            <a:custGeom>
              <a:avLst/>
              <a:gdLst/>
              <a:ahLst/>
              <a:cxnLst/>
              <a:rect l="l" t="t" r="r" b="b"/>
              <a:pathLst>
                <a:path w="2444115" h="792480">
                  <a:moveTo>
                    <a:pt x="0" y="792155"/>
                  </a:moveTo>
                  <a:lnTo>
                    <a:pt x="244396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785142" y="1021870"/>
              <a:ext cx="110999" cy="7891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808478" y="1145290"/>
              <a:ext cx="1879600" cy="708660"/>
            </a:xfrm>
            <a:custGeom>
              <a:avLst/>
              <a:gdLst/>
              <a:ahLst/>
              <a:cxnLst/>
              <a:rect l="l" t="t" r="r" b="b"/>
              <a:pathLst>
                <a:path w="1879600" h="708660">
                  <a:moveTo>
                    <a:pt x="0" y="708193"/>
                  </a:moveTo>
                  <a:lnTo>
                    <a:pt x="187933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667192" y="1105280"/>
              <a:ext cx="111049" cy="789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256555" y="1201867"/>
              <a:ext cx="1398270" cy="652145"/>
            </a:xfrm>
            <a:custGeom>
              <a:avLst/>
              <a:gdLst/>
              <a:ahLst/>
              <a:cxnLst/>
              <a:rect l="l" t="t" r="r" b="b"/>
              <a:pathLst>
                <a:path w="1398270" h="652144">
                  <a:moveTo>
                    <a:pt x="0" y="651616"/>
                  </a:moveTo>
                  <a:lnTo>
                    <a:pt x="139818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631942" y="1155822"/>
              <a:ext cx="110699" cy="840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704619" y="1236202"/>
              <a:ext cx="1040765" cy="617855"/>
            </a:xfrm>
            <a:custGeom>
              <a:avLst/>
              <a:gdLst/>
              <a:ahLst/>
              <a:cxnLst/>
              <a:rect l="l" t="t" r="r" b="b"/>
              <a:pathLst>
                <a:path w="1040764" h="617855">
                  <a:moveTo>
                    <a:pt x="0" y="617281"/>
                  </a:moveTo>
                  <a:lnTo>
                    <a:pt x="10404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719542" y="1182570"/>
              <a:ext cx="109449" cy="9021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152693" y="1262489"/>
              <a:ext cx="723900" cy="591185"/>
            </a:xfrm>
            <a:custGeom>
              <a:avLst/>
              <a:gdLst/>
              <a:ahLst/>
              <a:cxnLst/>
              <a:rect l="l" t="t" r="r" b="b"/>
              <a:pathLst>
                <a:path w="723900" h="591185">
                  <a:moveTo>
                    <a:pt x="0" y="590993"/>
                  </a:moveTo>
                  <a:lnTo>
                    <a:pt x="723573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846842" y="1198277"/>
              <a:ext cx="105924" cy="9810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576392" y="1288964"/>
              <a:ext cx="484505" cy="564515"/>
            </a:xfrm>
            <a:custGeom>
              <a:avLst/>
              <a:gdLst/>
              <a:ahLst/>
              <a:cxnLst/>
              <a:rect l="l" t="t" r="r" b="b"/>
              <a:pathLst>
                <a:path w="484504" h="564514">
                  <a:moveTo>
                    <a:pt x="0" y="564518"/>
                  </a:moveTo>
                  <a:lnTo>
                    <a:pt x="4839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026892" y="1213802"/>
              <a:ext cx="99199" cy="10516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024467" y="1316889"/>
              <a:ext cx="266065" cy="537210"/>
            </a:xfrm>
            <a:custGeom>
              <a:avLst/>
              <a:gdLst/>
              <a:ahLst/>
              <a:cxnLst/>
              <a:rect l="l" t="t" r="r" b="b"/>
              <a:pathLst>
                <a:path w="266064" h="537210">
                  <a:moveTo>
                    <a:pt x="0" y="536593"/>
                  </a:moveTo>
                  <a:lnTo>
                    <a:pt x="2660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252791" y="1229910"/>
              <a:ext cx="85624" cy="11048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472566" y="1279274"/>
              <a:ext cx="73025" cy="574675"/>
            </a:xfrm>
            <a:custGeom>
              <a:avLst/>
              <a:gdLst/>
              <a:ahLst/>
              <a:cxnLst/>
              <a:rect l="l" t="t" r="r" b="b"/>
              <a:pathLst>
                <a:path w="73025" h="574675">
                  <a:moveTo>
                    <a:pt x="0" y="574208"/>
                  </a:moveTo>
                  <a:lnTo>
                    <a:pt x="72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504740" y="1183987"/>
              <a:ext cx="81474" cy="10877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843015" y="1303362"/>
              <a:ext cx="78105" cy="550545"/>
            </a:xfrm>
            <a:custGeom>
              <a:avLst/>
              <a:gdLst/>
              <a:ahLst/>
              <a:cxnLst/>
              <a:rect l="l" t="t" r="r" b="b"/>
              <a:pathLst>
                <a:path w="78104" h="550544">
                  <a:moveTo>
                    <a:pt x="77624" y="55012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802340" y="1208235"/>
              <a:ext cx="81349" cy="10904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116164" y="1282417"/>
              <a:ext cx="252729" cy="571500"/>
            </a:xfrm>
            <a:custGeom>
              <a:avLst/>
              <a:gdLst/>
              <a:ahLst/>
              <a:cxnLst/>
              <a:rect l="l" t="t" r="r" b="b"/>
              <a:pathLst>
                <a:path w="252729" h="571500">
                  <a:moveTo>
                    <a:pt x="252549" y="57106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071664" y="1193830"/>
              <a:ext cx="82799" cy="11083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358914" y="1267924"/>
              <a:ext cx="458470" cy="586105"/>
            </a:xfrm>
            <a:custGeom>
              <a:avLst/>
              <a:gdLst/>
              <a:ahLst/>
              <a:cxnLst/>
              <a:rect l="l" t="t" r="r" b="b"/>
              <a:pathLst>
                <a:path w="458470" h="586105">
                  <a:moveTo>
                    <a:pt x="457874" y="58555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296139" y="1190297"/>
              <a:ext cx="97074" cy="1065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501438" y="1282909"/>
              <a:ext cx="763905" cy="570865"/>
            </a:xfrm>
            <a:custGeom>
              <a:avLst/>
              <a:gdLst/>
              <a:ahLst/>
              <a:cxnLst/>
              <a:rect l="l" t="t" r="r" b="b"/>
              <a:pathLst>
                <a:path w="763904" h="570864">
                  <a:moveTo>
                    <a:pt x="763423" y="57057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422664" y="1221632"/>
              <a:ext cx="107124" cy="9600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594488" y="1222075"/>
              <a:ext cx="1118870" cy="631825"/>
            </a:xfrm>
            <a:custGeom>
              <a:avLst/>
              <a:gdLst/>
              <a:ahLst/>
              <a:cxnLst/>
              <a:rect l="l" t="t" r="r" b="b"/>
              <a:pathLst>
                <a:path w="1118870" h="631825">
                  <a:moveTo>
                    <a:pt x="1118447" y="63140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509663" y="1170050"/>
              <a:ext cx="109799" cy="8894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582363" y="1076555"/>
              <a:ext cx="1579245" cy="777240"/>
            </a:xfrm>
            <a:custGeom>
              <a:avLst/>
              <a:gdLst/>
              <a:ahLst/>
              <a:cxnLst/>
              <a:rect l="l" t="t" r="r" b="b"/>
              <a:pathLst>
                <a:path w="1579245" h="777239">
                  <a:moveTo>
                    <a:pt x="1578646" y="77692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495288" y="1028857"/>
              <a:ext cx="110499" cy="8545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635388" y="958105"/>
              <a:ext cx="1974214" cy="895985"/>
            </a:xfrm>
            <a:custGeom>
              <a:avLst/>
              <a:gdLst/>
              <a:ahLst/>
              <a:cxnLst/>
              <a:rect l="l" t="t" r="r" b="b"/>
              <a:pathLst>
                <a:path w="1974215" h="895985">
                  <a:moveTo>
                    <a:pt x="1973696" y="89537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547138" y="912865"/>
              <a:ext cx="110774" cy="8341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613238" y="891835"/>
              <a:ext cx="2444115" cy="962025"/>
            </a:xfrm>
            <a:custGeom>
              <a:avLst/>
              <a:gdLst/>
              <a:ahLst/>
              <a:cxnLst/>
              <a:rect l="l" t="t" r="r" b="b"/>
              <a:pathLst>
                <a:path w="2444115" h="962025">
                  <a:moveTo>
                    <a:pt x="2443920" y="96164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523263" y="850658"/>
              <a:ext cx="111024" cy="7998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662713" y="816265"/>
              <a:ext cx="2842895" cy="1037590"/>
            </a:xfrm>
            <a:custGeom>
              <a:avLst/>
              <a:gdLst/>
              <a:ahLst/>
              <a:cxnLst/>
              <a:rect l="l" t="t" r="r" b="b"/>
              <a:pathLst>
                <a:path w="2842895" h="1037589">
                  <a:moveTo>
                    <a:pt x="2842519" y="103721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571988" y="777105"/>
              <a:ext cx="111049" cy="7824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46099" y="4347341"/>
              <a:ext cx="8053705" cy="0"/>
            </a:xfrm>
            <a:custGeom>
              <a:avLst/>
              <a:gdLst/>
              <a:ahLst/>
              <a:cxnLst/>
              <a:rect l="l" t="t" r="r" b="b"/>
              <a:pathLst>
                <a:path w="8053705">
                  <a:moveTo>
                    <a:pt x="0" y="0"/>
                  </a:moveTo>
                  <a:lnTo>
                    <a:pt x="8053183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380232" y="4265366"/>
              <a:ext cx="210999" cy="16394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74698" y="4524016"/>
              <a:ext cx="8053705" cy="0"/>
            </a:xfrm>
            <a:custGeom>
              <a:avLst/>
              <a:gdLst/>
              <a:ahLst/>
              <a:cxnLst/>
              <a:rect l="l" t="t" r="r" b="b"/>
              <a:pathLst>
                <a:path w="8053705">
                  <a:moveTo>
                    <a:pt x="0" y="0"/>
                  </a:moveTo>
                  <a:lnTo>
                    <a:pt x="8053183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82746" y="4442041"/>
              <a:ext cx="211002" cy="16394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8" name="object 218"/>
          <p:cNvSpPr txBox="1"/>
          <p:nvPr/>
        </p:nvSpPr>
        <p:spPr>
          <a:xfrm>
            <a:off x="5945613" y="128896"/>
            <a:ext cx="2765425" cy="6235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spc="-5" dirty="0">
                <a:latin typeface="Arial"/>
                <a:cs typeface="Arial"/>
              </a:rPr>
              <a:t>Forward through entire </a:t>
            </a:r>
            <a:r>
              <a:rPr sz="1300" dirty="0">
                <a:latin typeface="Arial"/>
                <a:cs typeface="Arial"/>
              </a:rPr>
              <a:t>sequence </a:t>
            </a:r>
            <a:r>
              <a:rPr sz="1300" spc="-5" dirty="0">
                <a:latin typeface="Arial"/>
                <a:cs typeface="Arial"/>
              </a:rPr>
              <a:t>to  </a:t>
            </a:r>
            <a:r>
              <a:rPr sz="1300" dirty="0">
                <a:latin typeface="Arial"/>
                <a:cs typeface="Arial"/>
              </a:rPr>
              <a:t>compute </a:t>
            </a:r>
            <a:r>
              <a:rPr sz="1300" spc="-5" dirty="0">
                <a:latin typeface="Arial"/>
                <a:cs typeface="Arial"/>
              </a:rPr>
              <a:t>loss, then backward through  entire </a:t>
            </a:r>
            <a:r>
              <a:rPr sz="1300" dirty="0">
                <a:latin typeface="Arial"/>
                <a:cs typeface="Arial"/>
              </a:rPr>
              <a:t>sequence </a:t>
            </a:r>
            <a:r>
              <a:rPr sz="1300" spc="-5" dirty="0">
                <a:latin typeface="Arial"/>
                <a:cs typeface="Arial"/>
              </a:rPr>
              <a:t>to </a:t>
            </a:r>
            <a:r>
              <a:rPr sz="1300" dirty="0">
                <a:latin typeface="Arial"/>
                <a:cs typeface="Arial"/>
              </a:rPr>
              <a:t>compute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gradient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20" name="object 220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221" name="object 221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74CCD96A-63F7-4347-9ADF-1A24E9791BCA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22" name="object 222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31632"/>
            <a:ext cx="9144000" cy="4112260"/>
            <a:chOff x="0" y="1031632"/>
            <a:chExt cx="9144000" cy="4112260"/>
          </a:xfrm>
        </p:grpSpPr>
        <p:sp>
          <p:nvSpPr>
            <p:cNvPr id="3" name="object 3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234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1308" y="3374993"/>
              <a:ext cx="81982" cy="22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173" y="29999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9409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2150" y="2999969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7486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0227" y="29999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15560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8301" y="2999969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63644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66377" y="2999969"/>
              <a:ext cx="20996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1718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14444" y="29999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3254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1328" y="2502944"/>
              <a:ext cx="81982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19429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98523" y="18534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9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9525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67506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5580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63644" y="2502944"/>
              <a:ext cx="81999" cy="222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11743" y="2502944"/>
              <a:ext cx="81974" cy="222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88503" y="1283264"/>
              <a:ext cx="240029" cy="570230"/>
            </a:xfrm>
            <a:custGeom>
              <a:avLst/>
              <a:gdLst/>
              <a:ahLst/>
              <a:cxnLst/>
              <a:rect l="l" t="t" r="r" b="b"/>
              <a:pathLst>
                <a:path w="240030" h="570230">
                  <a:moveTo>
                    <a:pt x="0" y="570218"/>
                  </a:moveTo>
                  <a:lnTo>
                    <a:pt x="23953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89500" y="1194035"/>
              <a:ext cx="81542" cy="1109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36604" y="1279657"/>
              <a:ext cx="55880" cy="574040"/>
            </a:xfrm>
            <a:custGeom>
              <a:avLst/>
              <a:gdLst/>
              <a:ahLst/>
              <a:cxnLst/>
              <a:rect l="l" t="t" r="r" b="b"/>
              <a:pathLst>
                <a:path w="55880" h="574039">
                  <a:moveTo>
                    <a:pt x="0" y="573826"/>
                  </a:moveTo>
                  <a:lnTo>
                    <a:pt x="553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51089" y="1184080"/>
              <a:ext cx="81689" cy="1081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84678" y="1328519"/>
              <a:ext cx="36195" cy="525145"/>
            </a:xfrm>
            <a:custGeom>
              <a:avLst/>
              <a:gdLst/>
              <a:ahLst/>
              <a:cxnLst/>
              <a:rect l="l" t="t" r="r" b="b"/>
              <a:pathLst>
                <a:path w="36194" h="525144">
                  <a:moveTo>
                    <a:pt x="17868" y="-9524"/>
                  </a:moveTo>
                  <a:lnTo>
                    <a:pt x="17868" y="534488"/>
                  </a:lnTo>
                </a:path>
              </a:pathLst>
            </a:custGeom>
            <a:ln w="5478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79498" y="1232745"/>
              <a:ext cx="81834" cy="1074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78677" y="1279679"/>
              <a:ext cx="54610" cy="574040"/>
            </a:xfrm>
            <a:custGeom>
              <a:avLst/>
              <a:gdLst/>
              <a:ahLst/>
              <a:cxnLst/>
              <a:rect l="l" t="t" r="r" b="b"/>
              <a:pathLst>
                <a:path w="54610" h="574039">
                  <a:moveTo>
                    <a:pt x="54077" y="57380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37827" y="1184085"/>
              <a:ext cx="81702" cy="1080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544244" y="1307074"/>
              <a:ext cx="236854" cy="546735"/>
            </a:xfrm>
            <a:custGeom>
              <a:avLst/>
              <a:gdLst/>
              <a:ahLst/>
              <a:cxnLst/>
              <a:rect l="l" t="t" r="r" b="b"/>
              <a:pathLst>
                <a:path w="236855" h="546735">
                  <a:moveTo>
                    <a:pt x="236574" y="54640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500370" y="1218215"/>
              <a:ext cx="82274" cy="1108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810169" y="1293709"/>
              <a:ext cx="419100" cy="560070"/>
            </a:xfrm>
            <a:custGeom>
              <a:avLst/>
              <a:gdLst/>
              <a:ahLst/>
              <a:cxnLst/>
              <a:rect l="l" t="t" r="r" b="b"/>
              <a:pathLst>
                <a:path w="419100" h="560069">
                  <a:moveTo>
                    <a:pt x="418724" y="55977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748869" y="1214960"/>
              <a:ext cx="96024" cy="1071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46099" y="4347341"/>
              <a:ext cx="2673985" cy="0"/>
            </a:xfrm>
            <a:custGeom>
              <a:avLst/>
              <a:gdLst/>
              <a:ahLst/>
              <a:cxnLst/>
              <a:rect l="l" t="t" r="r" b="b"/>
              <a:pathLst>
                <a:path w="2673985">
                  <a:moveTo>
                    <a:pt x="0" y="0"/>
                  </a:moveTo>
                  <a:lnTo>
                    <a:pt x="2673594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00643" y="4265366"/>
              <a:ext cx="210999" cy="16394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4698" y="4524015"/>
              <a:ext cx="2649855" cy="0"/>
            </a:xfrm>
            <a:custGeom>
              <a:avLst/>
              <a:gdLst/>
              <a:ahLst/>
              <a:cxnLst/>
              <a:rect l="l" t="t" r="r" b="b"/>
              <a:pathLst>
                <a:path w="2649855">
                  <a:moveTo>
                    <a:pt x="0" y="0"/>
                  </a:moveTo>
                  <a:lnTo>
                    <a:pt x="2649294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82746" y="4442041"/>
              <a:ext cx="211002" cy="16394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64226" y="1106577"/>
              <a:ext cx="645795" cy="747395"/>
            </a:xfrm>
            <a:custGeom>
              <a:avLst/>
              <a:gdLst/>
              <a:ahLst/>
              <a:cxnLst/>
              <a:rect l="l" t="t" r="r" b="b"/>
              <a:pathLst>
                <a:path w="645794" h="747394">
                  <a:moveTo>
                    <a:pt x="0" y="746905"/>
                  </a:moveTo>
                  <a:lnTo>
                    <a:pt x="6452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76167" y="1031632"/>
              <a:ext cx="99377" cy="1050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382949" y="276488"/>
            <a:ext cx="6551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Arial"/>
                <a:cs typeface="Arial"/>
              </a:rPr>
              <a:t>Truncated </a:t>
            </a:r>
            <a:r>
              <a:rPr sz="2800" spc="-10" dirty="0"/>
              <a:t>Backpropagation </a:t>
            </a:r>
            <a:r>
              <a:rPr sz="2800" spc="-5" dirty="0"/>
              <a:t>through</a:t>
            </a:r>
            <a:r>
              <a:rPr sz="2800" spc="-35" dirty="0"/>
              <a:t> </a:t>
            </a:r>
            <a:r>
              <a:rPr sz="2800" spc="-5" dirty="0"/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8" name="object 8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4F616C5A-A273-4296-876F-F3CBEC413778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9" name="object 8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93622" y="825673"/>
            <a:ext cx="1567180" cy="279400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380364" y="1352848"/>
            <a:ext cx="275336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Run forward and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backward  through </a:t>
            </a:r>
            <a:r>
              <a:rPr sz="1800" dirty="0">
                <a:latin typeface="Arial"/>
                <a:cs typeface="Arial"/>
              </a:rPr>
              <a:t>chunks </a:t>
            </a:r>
            <a:r>
              <a:rPr sz="1800" spc="-5" dirty="0">
                <a:latin typeface="Arial"/>
                <a:cs typeface="Arial"/>
              </a:rPr>
              <a:t>of the  </a:t>
            </a:r>
            <a:r>
              <a:rPr sz="1800" dirty="0">
                <a:latin typeface="Arial"/>
                <a:cs typeface="Arial"/>
              </a:rPr>
              <a:t>sequence </a:t>
            </a:r>
            <a:r>
              <a:rPr sz="1800" spc="-5" dirty="0">
                <a:latin typeface="Arial"/>
                <a:cs typeface="Arial"/>
              </a:rPr>
              <a:t>instead of whole  </a:t>
            </a:r>
            <a:r>
              <a:rPr sz="1800" dirty="0">
                <a:latin typeface="Arial"/>
                <a:cs typeface="Arial"/>
              </a:rPr>
              <a:t>sequence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84080"/>
            <a:ext cx="9144000" cy="3959860"/>
            <a:chOff x="0" y="1184080"/>
            <a:chExt cx="9144000" cy="3959860"/>
          </a:xfrm>
        </p:grpSpPr>
        <p:sp>
          <p:nvSpPr>
            <p:cNvPr id="3" name="object 3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234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1308" y="3374993"/>
              <a:ext cx="81982" cy="22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173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9409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2150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7486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0227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15560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8301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63644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66377" y="2999968"/>
              <a:ext cx="20996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1718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14444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3254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1328" y="2502944"/>
              <a:ext cx="81982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19429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67506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5580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63644" y="2502944"/>
              <a:ext cx="81999" cy="222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11743" y="2502944"/>
              <a:ext cx="81974" cy="222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6099" y="4347341"/>
              <a:ext cx="2673985" cy="0"/>
            </a:xfrm>
            <a:custGeom>
              <a:avLst/>
              <a:gdLst/>
              <a:ahLst/>
              <a:cxnLst/>
              <a:rect l="l" t="t" r="r" b="b"/>
              <a:pathLst>
                <a:path w="2673985">
                  <a:moveTo>
                    <a:pt x="0" y="0"/>
                  </a:moveTo>
                  <a:lnTo>
                    <a:pt x="2673594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00643" y="4265366"/>
              <a:ext cx="210999" cy="1639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394093" y="4524015"/>
              <a:ext cx="2649855" cy="0"/>
            </a:xfrm>
            <a:custGeom>
              <a:avLst/>
              <a:gdLst/>
              <a:ahLst/>
              <a:cxnLst/>
              <a:rect l="l" t="t" r="r" b="b"/>
              <a:pathLst>
                <a:path w="2649854">
                  <a:moveTo>
                    <a:pt x="0" y="0"/>
                  </a:moveTo>
                  <a:lnTo>
                    <a:pt x="2649294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202143" y="4442040"/>
              <a:ext cx="210999" cy="1639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35392" y="3374993"/>
              <a:ext cx="81999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983466" y="3374993"/>
              <a:ext cx="81999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686342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31591" y="3374993"/>
              <a:ext cx="81974" cy="22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134316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879665" y="3374993"/>
              <a:ext cx="81974" cy="22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582390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327739" y="3374993"/>
              <a:ext cx="81974" cy="22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030465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775813" y="3374993"/>
              <a:ext cx="81974" cy="22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78538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926613" y="2999968"/>
              <a:ext cx="209974" cy="819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579292" y="1283264"/>
              <a:ext cx="240029" cy="570230"/>
            </a:xfrm>
            <a:custGeom>
              <a:avLst/>
              <a:gdLst/>
              <a:ahLst/>
              <a:cxnLst/>
              <a:rect l="l" t="t" r="r" b="b"/>
              <a:pathLst>
                <a:path w="240029" h="570230">
                  <a:moveTo>
                    <a:pt x="0" y="570218"/>
                  </a:moveTo>
                  <a:lnTo>
                    <a:pt x="23954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780292" y="1194035"/>
              <a:ext cx="81549" cy="11093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027391" y="1279657"/>
              <a:ext cx="55880" cy="574040"/>
            </a:xfrm>
            <a:custGeom>
              <a:avLst/>
              <a:gdLst/>
              <a:ahLst/>
              <a:cxnLst/>
              <a:rect l="l" t="t" r="r" b="b"/>
              <a:pathLst>
                <a:path w="55879" h="574039">
                  <a:moveTo>
                    <a:pt x="0" y="573826"/>
                  </a:moveTo>
                  <a:lnTo>
                    <a:pt x="55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041892" y="1184080"/>
              <a:ext cx="81674" cy="1081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493340" y="1318994"/>
              <a:ext cx="0" cy="534670"/>
            </a:xfrm>
            <a:custGeom>
              <a:avLst/>
              <a:gdLst/>
              <a:ahLst/>
              <a:cxnLst/>
              <a:rect l="l" t="t" r="r" b="b"/>
              <a:pathLst>
                <a:path h="534669">
                  <a:moveTo>
                    <a:pt x="0" y="0"/>
                  </a:moveTo>
                  <a:lnTo>
                    <a:pt x="0" y="534488"/>
                  </a:lnTo>
                </a:path>
              </a:pathLst>
            </a:custGeom>
            <a:ln w="547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470291" y="1232745"/>
              <a:ext cx="81849" cy="10743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869465" y="1279679"/>
              <a:ext cx="54610" cy="574040"/>
            </a:xfrm>
            <a:custGeom>
              <a:avLst/>
              <a:gdLst/>
              <a:ahLst/>
              <a:cxnLst/>
              <a:rect l="l" t="t" r="r" b="b"/>
              <a:pathLst>
                <a:path w="54610" h="574039">
                  <a:moveTo>
                    <a:pt x="54074" y="57380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828615" y="1184085"/>
              <a:ext cx="81699" cy="1080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135039" y="1307074"/>
              <a:ext cx="236854" cy="546735"/>
            </a:xfrm>
            <a:custGeom>
              <a:avLst/>
              <a:gdLst/>
              <a:ahLst/>
              <a:cxnLst/>
              <a:rect l="l" t="t" r="r" b="b"/>
              <a:pathLst>
                <a:path w="236854" h="546735">
                  <a:moveTo>
                    <a:pt x="236574" y="54640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091164" y="1218215"/>
              <a:ext cx="82274" cy="11088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400964" y="1293709"/>
              <a:ext cx="419100" cy="560070"/>
            </a:xfrm>
            <a:custGeom>
              <a:avLst/>
              <a:gdLst/>
              <a:ahLst/>
              <a:cxnLst/>
              <a:rect l="l" t="t" r="r" b="b"/>
              <a:pathLst>
                <a:path w="419100" h="560069">
                  <a:moveTo>
                    <a:pt x="418724" y="55977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339664" y="1214960"/>
              <a:ext cx="96024" cy="1071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535417" y="2502944"/>
              <a:ext cx="81974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983492" y="2502944"/>
              <a:ext cx="81974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431591" y="2502944"/>
              <a:ext cx="81999" cy="22227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879665" y="2502944"/>
              <a:ext cx="81999" cy="22227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327739" y="2502944"/>
              <a:ext cx="81999" cy="22227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5813" y="2502944"/>
              <a:ext cx="81999" cy="22227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262643" y="2999968"/>
              <a:ext cx="185374" cy="8199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364343" y="4347341"/>
              <a:ext cx="2485390" cy="0"/>
            </a:xfrm>
            <a:custGeom>
              <a:avLst/>
              <a:gdLst/>
              <a:ahLst/>
              <a:cxnLst/>
              <a:rect l="l" t="t" r="r" b="b"/>
              <a:pathLst>
                <a:path w="2485390">
                  <a:moveTo>
                    <a:pt x="0" y="0"/>
                  </a:moveTo>
                  <a:lnTo>
                    <a:pt x="2484894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30188" y="4265366"/>
              <a:ext cx="210999" cy="1639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369793" y="1700071"/>
              <a:ext cx="2635250" cy="2574290"/>
            </a:xfrm>
            <a:custGeom>
              <a:avLst/>
              <a:gdLst/>
              <a:ahLst/>
              <a:cxnLst/>
              <a:rect l="l" t="t" r="r" b="b"/>
              <a:pathLst>
                <a:path w="2635250" h="2574290">
                  <a:moveTo>
                    <a:pt x="0" y="0"/>
                  </a:moveTo>
                  <a:lnTo>
                    <a:pt x="2635194" y="0"/>
                  </a:lnTo>
                  <a:lnTo>
                    <a:pt x="2635194" y="2574294"/>
                  </a:lnTo>
                  <a:lnTo>
                    <a:pt x="0" y="257429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382949" y="276488"/>
            <a:ext cx="6551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Arial"/>
                <a:cs typeface="Arial"/>
              </a:rPr>
              <a:t>Truncated </a:t>
            </a:r>
            <a:r>
              <a:rPr sz="2800" spc="-10" dirty="0"/>
              <a:t>Backpropagation </a:t>
            </a:r>
            <a:r>
              <a:rPr sz="2800" spc="-5" dirty="0"/>
              <a:t>through</a:t>
            </a:r>
            <a:r>
              <a:rPr sz="2800" spc="-35" dirty="0"/>
              <a:t> </a:t>
            </a:r>
            <a:r>
              <a:rPr sz="2800" spc="-5" dirty="0"/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3" name="object 14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44" name="object 14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A32BDC2A-A5AD-4E60-BF90-749AA98C1BA4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45" name="object 14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884417" y="825673"/>
            <a:ext cx="1567180" cy="279400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440560" y="1576657"/>
            <a:ext cx="24003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Carry hidden </a:t>
            </a:r>
            <a:r>
              <a:rPr sz="1800" dirty="0">
                <a:latin typeface="Arial"/>
                <a:cs typeface="Arial"/>
              </a:rPr>
              <a:t>states  </a:t>
            </a:r>
            <a:r>
              <a:rPr sz="1800" spc="-5" dirty="0">
                <a:latin typeface="Arial"/>
                <a:cs typeface="Arial"/>
              </a:rPr>
              <a:t>forward in time </a:t>
            </a:r>
            <a:r>
              <a:rPr sz="1800" spc="-20" dirty="0">
                <a:latin typeface="Arial"/>
                <a:cs typeface="Arial"/>
              </a:rPr>
              <a:t>forever,  </a:t>
            </a:r>
            <a:r>
              <a:rPr sz="1800" spc="-5" dirty="0">
                <a:latin typeface="Arial"/>
                <a:cs typeface="Arial"/>
              </a:rPr>
              <a:t>but only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backpropagate  for </a:t>
            </a:r>
            <a:r>
              <a:rPr sz="1800" dirty="0">
                <a:latin typeface="Arial"/>
                <a:cs typeface="Arial"/>
              </a:rPr>
              <a:t>some smaller  </a:t>
            </a:r>
            <a:r>
              <a:rPr sz="1800" spc="-5" dirty="0">
                <a:latin typeface="Arial"/>
                <a:cs typeface="Arial"/>
              </a:rPr>
              <a:t>number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84080"/>
            <a:ext cx="9144000" cy="3959860"/>
            <a:chOff x="0" y="1184080"/>
            <a:chExt cx="9144000" cy="3959860"/>
          </a:xfrm>
        </p:grpSpPr>
        <p:sp>
          <p:nvSpPr>
            <p:cNvPr id="3" name="object 3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234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1308" y="3374993"/>
              <a:ext cx="81982" cy="22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173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9409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2150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7486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0227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15560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8301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63644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66377" y="2999968"/>
              <a:ext cx="20996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1718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14444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3254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1328" y="2502944"/>
              <a:ext cx="81982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19429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67506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5580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63644" y="2502944"/>
              <a:ext cx="81999" cy="222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11743" y="2502944"/>
              <a:ext cx="81974" cy="222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6099" y="4347341"/>
              <a:ext cx="2673985" cy="0"/>
            </a:xfrm>
            <a:custGeom>
              <a:avLst/>
              <a:gdLst/>
              <a:ahLst/>
              <a:cxnLst/>
              <a:rect l="l" t="t" r="r" b="b"/>
              <a:pathLst>
                <a:path w="2673985">
                  <a:moveTo>
                    <a:pt x="0" y="0"/>
                  </a:moveTo>
                  <a:lnTo>
                    <a:pt x="2673594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00643" y="4265366"/>
              <a:ext cx="210999" cy="1639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35392" y="3374993"/>
              <a:ext cx="81999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983466" y="3374993"/>
              <a:ext cx="81999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686342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431591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134316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79665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582390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327739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030465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75813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478538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926613" y="2999968"/>
              <a:ext cx="209974" cy="819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535417" y="2502944"/>
              <a:ext cx="81974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983492" y="2502944"/>
              <a:ext cx="81974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431591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879665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327739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775813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262643" y="2999968"/>
              <a:ext cx="185374" cy="819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364343" y="4347341"/>
              <a:ext cx="2339340" cy="0"/>
            </a:xfrm>
            <a:custGeom>
              <a:avLst/>
              <a:gdLst/>
              <a:ahLst/>
              <a:cxnLst/>
              <a:rect l="l" t="t" r="r" b="b"/>
              <a:pathLst>
                <a:path w="2339340">
                  <a:moveTo>
                    <a:pt x="0" y="0"/>
                  </a:moveTo>
                  <a:lnTo>
                    <a:pt x="2339095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684388" y="4265366"/>
              <a:ext cx="210999" cy="1639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5491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15491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15491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15491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223887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926613" y="2999968"/>
              <a:ext cx="209974" cy="819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246287" y="1283264"/>
              <a:ext cx="240029" cy="570230"/>
            </a:xfrm>
            <a:custGeom>
              <a:avLst/>
              <a:gdLst/>
              <a:ahLst/>
              <a:cxnLst/>
              <a:rect l="l" t="t" r="r" b="b"/>
              <a:pathLst>
                <a:path w="240029" h="570230">
                  <a:moveTo>
                    <a:pt x="0" y="570218"/>
                  </a:moveTo>
                  <a:lnTo>
                    <a:pt x="2395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447287" y="1194035"/>
              <a:ext cx="81549" cy="1109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15491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15491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223887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60298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0298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0298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60298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671936" y="3374993"/>
              <a:ext cx="81999" cy="2219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374687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051061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051061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051061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051061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120035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822761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49913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49913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49913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49913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568109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270835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4720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4720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4720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4720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016183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718909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39528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39528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39528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39528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464257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166983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694386" y="1279657"/>
              <a:ext cx="55880" cy="574040"/>
            </a:xfrm>
            <a:custGeom>
              <a:avLst/>
              <a:gdLst/>
              <a:ahLst/>
              <a:cxnLst/>
              <a:rect l="l" t="t" r="r" b="b"/>
              <a:pathLst>
                <a:path w="55879" h="574039">
                  <a:moveTo>
                    <a:pt x="0" y="573826"/>
                  </a:moveTo>
                  <a:lnTo>
                    <a:pt x="55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708886" y="1184080"/>
              <a:ext cx="81674" cy="1081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60298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60298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160335" y="1318994"/>
              <a:ext cx="0" cy="534670"/>
            </a:xfrm>
            <a:custGeom>
              <a:avLst/>
              <a:gdLst/>
              <a:ahLst/>
              <a:cxnLst/>
              <a:rect l="l" t="t" r="r" b="b"/>
              <a:pathLst>
                <a:path h="534669">
                  <a:moveTo>
                    <a:pt x="0" y="0"/>
                  </a:moveTo>
                  <a:lnTo>
                    <a:pt x="0" y="534488"/>
                  </a:lnTo>
                </a:path>
              </a:pathLst>
            </a:custGeom>
            <a:ln w="547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137285" y="1232745"/>
              <a:ext cx="81824" cy="10743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051061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051061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536460" y="1279679"/>
              <a:ext cx="54610" cy="574040"/>
            </a:xfrm>
            <a:custGeom>
              <a:avLst/>
              <a:gdLst/>
              <a:ahLst/>
              <a:cxnLst/>
              <a:rect l="l" t="t" r="r" b="b"/>
              <a:pathLst>
                <a:path w="54609" h="574039">
                  <a:moveTo>
                    <a:pt x="54074" y="57380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495609" y="1184085"/>
              <a:ext cx="81699" cy="1080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802034" y="1307074"/>
              <a:ext cx="236854" cy="546735"/>
            </a:xfrm>
            <a:custGeom>
              <a:avLst/>
              <a:gdLst/>
              <a:ahLst/>
              <a:cxnLst/>
              <a:rect l="l" t="t" r="r" b="b"/>
              <a:pathLst>
                <a:path w="236854" h="546735">
                  <a:moveTo>
                    <a:pt x="236574" y="54640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758159" y="1218215"/>
              <a:ext cx="82274" cy="11088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67958" y="1293709"/>
              <a:ext cx="419100" cy="560070"/>
            </a:xfrm>
            <a:custGeom>
              <a:avLst/>
              <a:gdLst/>
              <a:ahLst/>
              <a:cxnLst/>
              <a:rect l="l" t="t" r="r" b="b"/>
              <a:pathLst>
                <a:path w="419100" h="560069">
                  <a:moveTo>
                    <a:pt x="418724" y="55977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06658" y="1214960"/>
              <a:ext cx="96024" cy="10712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49913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49913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94720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94720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39528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39528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671961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120035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568109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016183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64257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061087" y="4524015"/>
              <a:ext cx="2649855" cy="0"/>
            </a:xfrm>
            <a:custGeom>
              <a:avLst/>
              <a:gdLst/>
              <a:ahLst/>
              <a:cxnLst/>
              <a:rect l="l" t="t" r="r" b="b"/>
              <a:pathLst>
                <a:path w="2649854">
                  <a:moveTo>
                    <a:pt x="0" y="0"/>
                  </a:moveTo>
                  <a:lnTo>
                    <a:pt x="2649294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869138" y="4442040"/>
              <a:ext cx="210999" cy="16394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031337" y="4347341"/>
              <a:ext cx="2485390" cy="0"/>
            </a:xfrm>
            <a:custGeom>
              <a:avLst/>
              <a:gdLst/>
              <a:ahLst/>
              <a:cxnLst/>
              <a:rect l="l" t="t" r="r" b="b"/>
              <a:pathLst>
                <a:path w="2485390">
                  <a:moveTo>
                    <a:pt x="0" y="0"/>
                  </a:moveTo>
                  <a:lnTo>
                    <a:pt x="2484894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97182" y="4265366"/>
              <a:ext cx="210999" cy="1639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036787" y="1700071"/>
              <a:ext cx="2635250" cy="2574290"/>
            </a:xfrm>
            <a:custGeom>
              <a:avLst/>
              <a:gdLst/>
              <a:ahLst/>
              <a:cxnLst/>
              <a:rect l="l" t="t" r="r" b="b"/>
              <a:pathLst>
                <a:path w="2635250" h="2574290">
                  <a:moveTo>
                    <a:pt x="0" y="0"/>
                  </a:moveTo>
                  <a:lnTo>
                    <a:pt x="2635194" y="0"/>
                  </a:lnTo>
                  <a:lnTo>
                    <a:pt x="2635194" y="2574294"/>
                  </a:lnTo>
                  <a:lnTo>
                    <a:pt x="0" y="257429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5" name="object 195"/>
          <p:cNvSpPr txBox="1"/>
          <p:nvPr/>
        </p:nvSpPr>
        <p:spPr>
          <a:xfrm>
            <a:off x="382949" y="276488"/>
            <a:ext cx="6551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Arial"/>
                <a:cs typeface="Arial"/>
              </a:rPr>
              <a:t>Truncated </a:t>
            </a:r>
            <a:r>
              <a:rPr sz="2800" spc="-10" dirty="0">
                <a:latin typeface="Arial"/>
                <a:cs typeface="Arial"/>
              </a:rPr>
              <a:t>Backpropagation </a:t>
            </a:r>
            <a:r>
              <a:rPr sz="2800" spc="-5" dirty="0">
                <a:latin typeface="Arial"/>
                <a:cs typeface="Arial"/>
              </a:rPr>
              <a:t>through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98" name="object 19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99" name="object 19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02BB057C-0442-43C2-9191-D9EBFDA4B447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00" name="object 20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6551411" y="825673"/>
            <a:ext cx="1567180" cy="279400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8362" y="188280"/>
            <a:ext cx="4236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F77BF"/>
                </a:solidFill>
                <a:latin typeface="Arial"/>
                <a:cs typeface="Arial"/>
                <a:hlinkClick r:id="rId2"/>
              </a:rPr>
              <a:t>min-char-rnn.py </a:t>
            </a:r>
            <a:r>
              <a:rPr sz="1800" spc="-5" dirty="0">
                <a:hlinkClick r:id="rId2"/>
              </a:rPr>
              <a:t>gist: </a:t>
            </a:r>
            <a:r>
              <a:rPr sz="1800" spc="-50" dirty="0">
                <a:hlinkClick r:id="rId2"/>
              </a:rPr>
              <a:t>112 </a:t>
            </a:r>
            <a:r>
              <a:rPr sz="1800" spc="-5" dirty="0">
                <a:hlinkClick r:id="rId2"/>
              </a:rPr>
              <a:t>lines of</a:t>
            </a:r>
            <a:r>
              <a:rPr sz="1800" spc="-20" dirty="0">
                <a:hlinkClick r:id="rId2"/>
              </a:rPr>
              <a:t> </a:t>
            </a:r>
            <a:r>
              <a:rPr sz="1800" spc="-5" dirty="0">
                <a:hlinkClick r:id="rId2"/>
              </a:rPr>
              <a:t>Python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72891" y="557873"/>
            <a:ext cx="2337334" cy="395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96208" y="606616"/>
            <a:ext cx="2299566" cy="3283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03434" y="4042782"/>
            <a:ext cx="30886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https://gist.github.com/karpathy/d4dee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566867f8291f086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004EA569-15D0-4643-9F78-D3090E5E302E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06062" y="2833894"/>
            <a:ext cx="398145" cy="86868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15212" y="1863746"/>
            <a:ext cx="979805" cy="623570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6383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12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6062" y="664998"/>
            <a:ext cx="398145" cy="868680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111" y="1551471"/>
            <a:ext cx="81999" cy="312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4111" y="2505119"/>
            <a:ext cx="81999" cy="32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087610" y="2011895"/>
            <a:ext cx="514350" cy="309245"/>
            <a:chOff x="7087610" y="2011895"/>
            <a:chExt cx="514350" cy="309245"/>
          </a:xfrm>
        </p:grpSpPr>
        <p:sp>
          <p:nvSpPr>
            <p:cNvPr id="8" name="object 8"/>
            <p:cNvSpPr/>
            <p:nvPr/>
          </p:nvSpPr>
          <p:spPr>
            <a:xfrm>
              <a:off x="7097135" y="2021420"/>
              <a:ext cx="495300" cy="259079"/>
            </a:xfrm>
            <a:custGeom>
              <a:avLst/>
              <a:gdLst/>
              <a:ahLst/>
              <a:cxnLst/>
              <a:rect l="l" t="t" r="r" b="b"/>
              <a:pathLst>
                <a:path w="495300" h="259080">
                  <a:moveTo>
                    <a:pt x="0" y="0"/>
                  </a:moveTo>
                  <a:lnTo>
                    <a:pt x="30224" y="8592"/>
                  </a:lnTo>
                  <a:lnTo>
                    <a:pt x="73606" y="19674"/>
                  </a:lnTo>
                  <a:lnTo>
                    <a:pt x="126746" y="32804"/>
                  </a:lnTo>
                  <a:lnTo>
                    <a:pt x="186246" y="47538"/>
                  </a:lnTo>
                  <a:lnTo>
                    <a:pt x="248705" y="63433"/>
                  </a:lnTo>
                  <a:lnTo>
                    <a:pt x="310727" y="80048"/>
                  </a:lnTo>
                  <a:lnTo>
                    <a:pt x="368911" y="96938"/>
                  </a:lnTo>
                  <a:lnTo>
                    <a:pt x="419859" y="113662"/>
                  </a:lnTo>
                  <a:lnTo>
                    <a:pt x="460172" y="129776"/>
                  </a:lnTo>
                  <a:lnTo>
                    <a:pt x="495299" y="158404"/>
                  </a:lnTo>
                  <a:lnTo>
                    <a:pt x="482255" y="172522"/>
                  </a:lnTo>
                  <a:lnTo>
                    <a:pt x="398243" y="201099"/>
                  </a:lnTo>
                  <a:lnTo>
                    <a:pt x="336455" y="215064"/>
                  </a:lnTo>
                  <a:lnTo>
                    <a:pt x="267599" y="228484"/>
                  </a:lnTo>
                  <a:lnTo>
                    <a:pt x="223030" y="236486"/>
                  </a:lnTo>
                  <a:lnTo>
                    <a:pt x="178605" y="244118"/>
                  </a:lnTo>
                  <a:lnTo>
                    <a:pt x="135447" y="251320"/>
                  </a:lnTo>
                  <a:lnTo>
                    <a:pt x="94674" y="258031"/>
                  </a:lnTo>
                  <a:lnTo>
                    <a:pt x="90524" y="25871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93035" y="2239638"/>
              <a:ext cx="109674" cy="81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595590" y="2142555"/>
            <a:ext cx="554355" cy="82550"/>
            <a:chOff x="4595590" y="2142555"/>
            <a:chExt cx="554355" cy="82550"/>
          </a:xfrm>
        </p:grpSpPr>
        <p:sp>
          <p:nvSpPr>
            <p:cNvPr id="11" name="object 11"/>
            <p:cNvSpPr/>
            <p:nvPr/>
          </p:nvSpPr>
          <p:spPr>
            <a:xfrm>
              <a:off x="4595590" y="2183545"/>
              <a:ext cx="458470" cy="0"/>
            </a:xfrm>
            <a:custGeom>
              <a:avLst/>
              <a:gdLst/>
              <a:ahLst/>
              <a:cxnLst/>
              <a:rect l="l" t="t" r="r" b="b"/>
              <a:pathLst>
                <a:path w="458470">
                  <a:moveTo>
                    <a:pt x="0" y="0"/>
                  </a:moveTo>
                  <a:lnTo>
                    <a:pt x="4580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4164" y="2142555"/>
              <a:ext cx="105499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952604" y="307754"/>
            <a:ext cx="2491478" cy="985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8829" y="1365041"/>
            <a:ext cx="1779894" cy="29038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53FA22A8-8932-419F-A59D-20B53572ED6D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9847" y="135049"/>
            <a:ext cx="7153275" cy="1899285"/>
            <a:chOff x="1429847" y="135049"/>
            <a:chExt cx="7153275" cy="1899285"/>
          </a:xfrm>
        </p:grpSpPr>
        <p:sp>
          <p:nvSpPr>
            <p:cNvPr id="3" name="object 3"/>
            <p:cNvSpPr/>
            <p:nvPr/>
          </p:nvSpPr>
          <p:spPr>
            <a:xfrm>
              <a:off x="1429847" y="135049"/>
              <a:ext cx="7076535" cy="644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15119" y="1057792"/>
              <a:ext cx="7067810" cy="9760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87815" y="761173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55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72090" y="10277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72090" y="10277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767327" y="2118940"/>
            <a:ext cx="41275" cy="314960"/>
            <a:chOff x="4767327" y="2118940"/>
            <a:chExt cx="41275" cy="314960"/>
          </a:xfrm>
        </p:grpSpPr>
        <p:sp>
          <p:nvSpPr>
            <p:cNvPr id="9" name="object 9"/>
            <p:cNvSpPr/>
            <p:nvPr/>
          </p:nvSpPr>
          <p:spPr>
            <a:xfrm>
              <a:off x="4787815" y="2118940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2090" y="238549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7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72090" y="238549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7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11015" y="740623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4511" y="2153956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8204" y="2500559"/>
            <a:ext cx="7041660" cy="793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737527" y="3358618"/>
            <a:ext cx="41275" cy="314960"/>
            <a:chOff x="4737527" y="3358618"/>
            <a:chExt cx="41275" cy="314960"/>
          </a:xfrm>
        </p:grpSpPr>
        <p:sp>
          <p:nvSpPr>
            <p:cNvPr id="16" name="object 16"/>
            <p:cNvSpPr/>
            <p:nvPr/>
          </p:nvSpPr>
          <p:spPr>
            <a:xfrm>
              <a:off x="4758015" y="3358618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42290" y="3625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42290" y="3625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438549" y="3747202"/>
            <a:ext cx="7059085" cy="81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50925" y="3376650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4A5B4099-F26D-4118-B69B-A55AB29CAF5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2124" y="298980"/>
            <a:ext cx="709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first: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06" y="872573"/>
            <a:ext cx="8171998" cy="2933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7075" y="4388729"/>
            <a:ext cx="48228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800" spc="-1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538872D2-A30A-4F39-9174-0DD22FC32A3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91561" y="471344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123" y="3838376"/>
            <a:ext cx="6029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 Analysis of Deep Neural Network </a:t>
            </a:r>
            <a:r>
              <a:rPr sz="1400" dirty="0">
                <a:latin typeface="Arial"/>
                <a:cs typeface="Arial"/>
              </a:rPr>
              <a:t>Models </a:t>
            </a:r>
            <a:r>
              <a:rPr sz="1400" spc="-5" dirty="0">
                <a:latin typeface="Arial"/>
                <a:cs typeface="Arial"/>
              </a:rPr>
              <a:t>for Practical Applications,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274" y="265807"/>
            <a:ext cx="827112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Comparing</a:t>
            </a:r>
            <a:r>
              <a:rPr spc="-85" dirty="0"/>
              <a:t> </a:t>
            </a:r>
            <a:r>
              <a:rPr spc="-15" dirty="0"/>
              <a:t>complexity</a:t>
            </a:r>
            <a:r>
              <a:rPr lang="en-US" spc="-15" dirty="0"/>
              <a:t> of Various CNN Architecture</a:t>
            </a:r>
            <a:r>
              <a:rPr spc="-15" dirty="0"/>
              <a:t>...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5898" y="116624"/>
            <a:ext cx="4005116" cy="4342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08315" y="116624"/>
            <a:ext cx="4144741" cy="343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C2F92BBD-377D-4E22-AB91-E4E662DCAE73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4735" y="616598"/>
            <a:ext cx="7457440" cy="3043555"/>
            <a:chOff x="984735" y="616598"/>
            <a:chExt cx="7457440" cy="3043555"/>
          </a:xfrm>
        </p:grpSpPr>
        <p:sp>
          <p:nvSpPr>
            <p:cNvPr id="3" name="object 3"/>
            <p:cNvSpPr/>
            <p:nvPr/>
          </p:nvSpPr>
          <p:spPr>
            <a:xfrm>
              <a:off x="1038844" y="626123"/>
              <a:ext cx="7326699" cy="30243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9498" y="621361"/>
              <a:ext cx="7447915" cy="3034030"/>
            </a:xfrm>
            <a:custGeom>
              <a:avLst/>
              <a:gdLst/>
              <a:ahLst/>
              <a:cxnLst/>
              <a:rect l="l" t="t" r="r" b="b"/>
              <a:pathLst>
                <a:path w="7447915" h="3034029">
                  <a:moveTo>
                    <a:pt x="0" y="0"/>
                  </a:moveTo>
                  <a:lnTo>
                    <a:pt x="7447684" y="0"/>
                  </a:lnTo>
                  <a:lnTo>
                    <a:pt x="7447684" y="3033856"/>
                  </a:lnTo>
                  <a:lnTo>
                    <a:pt x="0" y="303385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3398" y="60832"/>
            <a:ext cx="83286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Stacks Project: open </a:t>
            </a:r>
            <a:r>
              <a:rPr sz="2400" dirty="0">
                <a:latin typeface="Arial"/>
                <a:cs typeface="Arial"/>
              </a:rPr>
              <a:t>source </a:t>
            </a:r>
            <a:r>
              <a:rPr sz="2400" spc="-5" dirty="0">
                <a:latin typeface="Arial"/>
                <a:cs typeface="Arial"/>
              </a:rPr>
              <a:t>algebraic geometry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textbook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2594" y="4045608"/>
            <a:ext cx="177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Latex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90654" y="3760004"/>
            <a:ext cx="806450" cy="448309"/>
            <a:chOff x="4090654" y="3760004"/>
            <a:chExt cx="806450" cy="448309"/>
          </a:xfrm>
        </p:grpSpPr>
        <p:sp>
          <p:nvSpPr>
            <p:cNvPr id="8" name="object 8"/>
            <p:cNvSpPr/>
            <p:nvPr/>
          </p:nvSpPr>
          <p:spPr>
            <a:xfrm>
              <a:off x="4095416" y="3785617"/>
              <a:ext cx="759460" cy="417830"/>
            </a:xfrm>
            <a:custGeom>
              <a:avLst/>
              <a:gdLst/>
              <a:ahLst/>
              <a:cxnLst/>
              <a:rect l="l" t="t" r="r" b="b"/>
              <a:pathLst>
                <a:path w="759460" h="417829">
                  <a:moveTo>
                    <a:pt x="0" y="417649"/>
                  </a:moveTo>
                  <a:lnTo>
                    <a:pt x="759023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6865" y="3764767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74" y="34624"/>
                  </a:moveTo>
                  <a:lnTo>
                    <a:pt x="0" y="7049"/>
                  </a:lnTo>
                  <a:lnTo>
                    <a:pt x="45449" y="0"/>
                  </a:lnTo>
                  <a:lnTo>
                    <a:pt x="15174" y="346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6865" y="3764767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74" y="34624"/>
                  </a:moveTo>
                  <a:lnTo>
                    <a:pt x="45449" y="0"/>
                  </a:lnTo>
                  <a:lnTo>
                    <a:pt x="0" y="7049"/>
                  </a:lnTo>
                  <a:lnTo>
                    <a:pt x="15174" y="346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16516" y="4246839"/>
            <a:ext cx="2967990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0"/>
              </a:lnSpc>
              <a:spcBef>
                <a:spcPts val="100"/>
              </a:spcBef>
            </a:pPr>
            <a:r>
              <a:rPr sz="7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http://stacks.math.columbia.edu</a:t>
            </a:r>
            <a:r>
              <a:rPr sz="700" spc="-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/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0"/>
              </a:lnSpc>
            </a:pPr>
            <a:r>
              <a:rPr sz="700" spc="-5" dirty="0">
                <a:latin typeface="Arial"/>
                <a:cs typeface="Arial"/>
              </a:rPr>
              <a:t>The </a:t>
            </a:r>
            <a:r>
              <a:rPr sz="700" dirty="0">
                <a:latin typeface="Arial"/>
                <a:cs typeface="Arial"/>
              </a:rPr>
              <a:t>stacks </a:t>
            </a:r>
            <a:r>
              <a:rPr sz="700" spc="-5" dirty="0">
                <a:latin typeface="Arial"/>
                <a:cs typeface="Arial"/>
              </a:rPr>
              <a:t>project is licensed under the </a:t>
            </a:r>
            <a:r>
              <a:rPr sz="7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GNU Free Documentation</a:t>
            </a:r>
            <a:r>
              <a:rPr sz="700" u="sng" spc="-5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7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License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8F7B7C1A-B933-4FC9-B0C2-148B151F1133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811" y="137449"/>
            <a:ext cx="7802346" cy="4386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7505732B-0110-471C-8E26-2AE0BD789605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523" y="76699"/>
            <a:ext cx="7770374" cy="437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ACB9F249-B4A0-43A0-916A-A1111B891D8E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7848" y="112574"/>
            <a:ext cx="7188135" cy="4308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4A282B6F-FA71-48DF-8094-4AE17AC288B5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024" y="110524"/>
            <a:ext cx="4988989" cy="441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4208" y="372984"/>
            <a:ext cx="18205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Generated  </a:t>
            </a:r>
            <a:r>
              <a:rPr sz="3000" dirty="0"/>
              <a:t>C</a:t>
            </a:r>
            <a:r>
              <a:rPr sz="3000" spc="-25" dirty="0"/>
              <a:t> </a:t>
            </a:r>
            <a:r>
              <a:rPr sz="3000" dirty="0"/>
              <a:t>code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D497C154-A514-42DE-9964-241BA024FC6C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8447" y="0"/>
            <a:ext cx="5450527" cy="4571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8088C739-080D-46D1-9015-0F1866A8B435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7722" y="48574"/>
            <a:ext cx="6226070" cy="455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5EF347B4-399B-4520-9AC2-E214A6A98B41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9511" y="1391522"/>
            <a:ext cx="8270875" cy="2385060"/>
            <a:chOff x="349511" y="1391522"/>
            <a:chExt cx="8270875" cy="2385060"/>
          </a:xfrm>
        </p:grpSpPr>
        <p:sp>
          <p:nvSpPr>
            <p:cNvPr id="4" name="object 4"/>
            <p:cNvSpPr/>
            <p:nvPr/>
          </p:nvSpPr>
          <p:spPr>
            <a:xfrm>
              <a:off x="354274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4274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3234" y="2917794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348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48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48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2348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1308" y="2917794"/>
              <a:ext cx="81982" cy="22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173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045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5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5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045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9409" y="2917794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2150" y="2542769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852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852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67486" y="2917794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0227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660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4660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15560" y="2917794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18301" y="2542769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4669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69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69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94669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63644" y="2917794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66377" y="2542769"/>
              <a:ext cx="20996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2743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43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43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42743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11718" y="2917794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14444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27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427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3254" y="2045740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0235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71328" y="2045740"/>
              <a:ext cx="81982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0454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50454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19429" y="2045740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852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69852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67506" y="2045740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46605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46605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15580" y="2045740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466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9466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63644" y="2045740"/>
              <a:ext cx="81999" cy="222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4274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04274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111743" y="2045740"/>
              <a:ext cx="81974" cy="222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66443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66443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66443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66443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35392" y="2917794"/>
              <a:ext cx="81999" cy="22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914517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914517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14517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14517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983467" y="2917794"/>
              <a:ext cx="81999" cy="22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686342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36261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6261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6261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6261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431590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134316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81069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1069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1069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1069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879665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582390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258764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258764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58764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58764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327739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30464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706838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06838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06838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06838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775813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478539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926613" y="2542769"/>
              <a:ext cx="209974" cy="819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46644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46644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535417" y="2045740"/>
              <a:ext cx="81974" cy="2222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914517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914517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983491" y="2045740"/>
              <a:ext cx="81974" cy="2222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36261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36261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431590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810690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810690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879665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258764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258764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327739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706838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706838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775813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62643" y="2542769"/>
              <a:ext cx="185374" cy="819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54912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54912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54912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54912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223887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926613" y="2542769"/>
              <a:ext cx="209974" cy="819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154912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154912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23887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60298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60298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0298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60298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671936" y="2917794"/>
              <a:ext cx="81999" cy="22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74687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05106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05106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05106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05106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120035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822761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499135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499135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499135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499135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68109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270835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47209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47209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47209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47209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016184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718909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395282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395282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395282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395282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464257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166983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60298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60298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051060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051060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499135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499135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4720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4720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395282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95282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671961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120035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568109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16184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464257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04764" y="2351052"/>
              <a:ext cx="116024" cy="11602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54300" y="2351052"/>
              <a:ext cx="116024" cy="1160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307734" y="2351052"/>
              <a:ext cx="116024" cy="11602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750461" y="2351052"/>
              <a:ext cx="116024" cy="11602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198535" y="2351052"/>
              <a:ext cx="116024" cy="11602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646607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094681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512355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966479" y="2351052"/>
              <a:ext cx="116024" cy="11602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414553" y="2351052"/>
              <a:ext cx="116024" cy="11602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862627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310702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758775" y="2351052"/>
              <a:ext cx="116024" cy="1160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206850" y="2351052"/>
              <a:ext cx="116024" cy="1160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654924" y="2351052"/>
              <a:ext cx="116024" cy="1160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102998" y="2351052"/>
              <a:ext cx="116024" cy="1160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551072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999146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47220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154299" y="4297884"/>
            <a:ext cx="60045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96" name="object 19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97" name="object 19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07C4B6E1-1EED-47A2-8BBA-9EC038FDDB2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98" name="object 19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4812" y="1766571"/>
            <a:ext cx="8954344" cy="1573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0356E246-8459-4DA1-8DF5-1FF8F0819B9A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549" y="72086"/>
            <a:ext cx="2658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Efficient</a:t>
            </a:r>
            <a:r>
              <a:rPr spc="-90" dirty="0"/>
              <a:t> </a:t>
            </a:r>
            <a:r>
              <a:rPr spc="-5" dirty="0"/>
              <a:t>networks...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549" y="511910"/>
            <a:ext cx="7498080" cy="39604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latin typeface="Arial"/>
                <a:cs typeface="Arial"/>
              </a:rPr>
              <a:t>MobileNets: </a:t>
            </a:r>
            <a:r>
              <a:rPr sz="2400" spc="-10" dirty="0">
                <a:latin typeface="Arial"/>
                <a:cs typeface="Arial"/>
              </a:rPr>
              <a:t>Efficient </a:t>
            </a:r>
            <a:r>
              <a:rPr sz="2400" spc="-5" dirty="0">
                <a:latin typeface="Arial"/>
                <a:cs typeface="Arial"/>
              </a:rPr>
              <a:t>Convolutional Neural Networks for 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Mobile</a:t>
            </a:r>
            <a:r>
              <a:rPr sz="2400" b="1" spc="-1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Applications</a:t>
            </a:r>
            <a:endParaRPr sz="2400" b="1" dirty="0">
              <a:solidFill>
                <a:srgbClr val="C00000"/>
              </a:solidFill>
              <a:latin typeface="Arial"/>
              <a:cs typeface="Arial"/>
            </a:endParaRPr>
          </a:p>
          <a:p>
            <a:pPr marL="55244">
              <a:lnSpc>
                <a:spcPct val="100000"/>
              </a:lnSpc>
              <a:spcBef>
                <a:spcPts val="520"/>
              </a:spcBef>
            </a:pPr>
            <a:r>
              <a:rPr sz="1400" i="1" spc="-5" dirty="0">
                <a:latin typeface="Arial"/>
                <a:cs typeface="Arial"/>
              </a:rPr>
              <a:t>[Howard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2017]</a:t>
            </a:r>
            <a:endParaRPr sz="1400" dirty="0">
              <a:latin typeface="Arial"/>
              <a:cs typeface="Arial"/>
            </a:endParaRPr>
          </a:p>
          <a:p>
            <a:pPr marL="393065" marR="2814955" indent="-304800">
              <a:lnSpc>
                <a:spcPct val="100699"/>
              </a:lnSpc>
              <a:spcBef>
                <a:spcPts val="1215"/>
              </a:spcBef>
              <a:buChar char="-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Depthwise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separable convolutions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replace  standard convolutions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by factorizing them  into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depthwise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convolution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1x1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convolution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that is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much more</a:t>
            </a:r>
            <a:r>
              <a:rPr sz="18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efficient</a:t>
            </a:r>
            <a:endParaRPr sz="1800" dirty="0">
              <a:latin typeface="Arial"/>
              <a:cs typeface="Arial"/>
            </a:endParaRPr>
          </a:p>
          <a:p>
            <a:pPr marL="393065" marR="3395979" indent="-304800">
              <a:lnSpc>
                <a:spcPct val="100699"/>
              </a:lnSpc>
              <a:buChar char="-"/>
              <a:tabLst>
                <a:tab pos="393065" algn="l"/>
                <a:tab pos="393700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Much more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efficient,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with little loss in  accuracy</a:t>
            </a:r>
            <a:endParaRPr sz="1800" dirty="0">
              <a:latin typeface="Arial"/>
              <a:cs typeface="Arial"/>
            </a:endParaRPr>
          </a:p>
          <a:p>
            <a:pPr marL="393065" marR="3378200" indent="-304800">
              <a:lnSpc>
                <a:spcPct val="100699"/>
              </a:lnSpc>
              <a:buChar char="-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Follow-up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MobileNetV2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work in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2018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(Sandler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al.)</a:t>
            </a:r>
            <a:endParaRPr sz="1800" dirty="0">
              <a:latin typeface="Arial"/>
              <a:cs typeface="Arial"/>
            </a:endParaRPr>
          </a:p>
          <a:p>
            <a:pPr marL="393065" marR="2966720" indent="-304800">
              <a:lnSpc>
                <a:spcPct val="100699"/>
              </a:lnSpc>
              <a:buChar char="-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Other works in this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space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ShuffleNet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(Zhang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et al.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2017)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7279" y="1083252"/>
            <a:ext cx="2560331" cy="331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32E307B7-CAA1-4DEA-B1B2-750F1D4E8709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862" y="1809896"/>
            <a:ext cx="8932257" cy="1255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6390" y="3540975"/>
            <a:ext cx="2650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quote detection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8522044C-5917-413C-AA73-4B14CD8992EC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97124" y="1402072"/>
            <a:ext cx="8648696" cy="203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6390" y="3693374"/>
            <a:ext cx="3103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line length tracking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07DB8FA0-3C07-4930-B59E-3D678F7812A7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>
                <a:latin typeface="Arial"/>
                <a:cs typeface="Arial"/>
              </a:rPr>
              <a:t>Searching for	</a:t>
            </a:r>
            <a:r>
              <a:rPr sz="3600" spc="-5" dirty="0">
                <a:latin typeface="Arial"/>
                <a:cs typeface="Arial"/>
              </a:rPr>
              <a:t>interpretable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cells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4474" y="1283697"/>
            <a:ext cx="8899507" cy="247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9471" y="3710071"/>
            <a:ext cx="2142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dirty="0">
                <a:latin typeface="Arial"/>
                <a:cs typeface="Arial"/>
              </a:rPr>
              <a:t>statement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910CE7C8-FDFC-4028-BE45-6B72E0F0046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>
                <a:latin typeface="Arial"/>
                <a:cs typeface="Arial"/>
              </a:rPr>
              <a:t>Searching for	</a:t>
            </a:r>
            <a:r>
              <a:rPr sz="3600" spc="-5" dirty="0">
                <a:latin typeface="Arial"/>
                <a:cs typeface="Arial"/>
              </a:rPr>
              <a:t>interpretable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cells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9716" y="894398"/>
            <a:ext cx="7503359" cy="3446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6266" y="3817923"/>
            <a:ext cx="266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quote/comment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C8E9B174-4DFA-4B94-9371-A1BA5E803FEA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>
                <a:latin typeface="Arial"/>
                <a:cs typeface="Arial"/>
              </a:rPr>
              <a:t>Searching for	</a:t>
            </a:r>
            <a:r>
              <a:rPr sz="3600" spc="-5" dirty="0">
                <a:latin typeface="Arial"/>
                <a:cs typeface="Arial"/>
              </a:rPr>
              <a:t>interpretable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cells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099" y="1573121"/>
            <a:ext cx="8805332" cy="1834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5243" y="3394071"/>
            <a:ext cx="207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code </a:t>
            </a:r>
            <a:r>
              <a:rPr sz="2400" spc="-5" dirty="0">
                <a:latin typeface="Arial"/>
                <a:cs typeface="Arial"/>
              </a:rPr>
              <a:t>depth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9EEF5F3D-6D4B-49BC-9578-5B6E24E33277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6110" y="888632"/>
            <a:ext cx="4432605" cy="2462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9124" y="3710840"/>
            <a:ext cx="56445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Explain Images with </a:t>
            </a:r>
            <a:r>
              <a:rPr sz="1000" dirty="0">
                <a:latin typeface="Arial"/>
                <a:cs typeface="Arial"/>
              </a:rPr>
              <a:t>Multimodal </a:t>
            </a:r>
            <a:r>
              <a:rPr sz="1000" spc="-5" dirty="0">
                <a:latin typeface="Arial"/>
                <a:cs typeface="Arial"/>
              </a:rPr>
              <a:t>Recurrent Neural Networks, </a:t>
            </a:r>
            <a:r>
              <a:rPr sz="1000" dirty="0">
                <a:latin typeface="Arial"/>
                <a:cs typeface="Arial"/>
              </a:rPr>
              <a:t>Mao </a:t>
            </a:r>
            <a:r>
              <a:rPr sz="1000" spc="-5" dirty="0">
                <a:latin typeface="Arial"/>
                <a:cs typeface="Arial"/>
              </a:rPr>
              <a:t>et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al.</a:t>
            </a:r>
            <a:endParaRPr sz="1000">
              <a:latin typeface="Arial"/>
              <a:cs typeface="Arial"/>
            </a:endParaRPr>
          </a:p>
          <a:p>
            <a:pPr marL="12700" marR="498475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Deep </a:t>
            </a:r>
            <a:r>
              <a:rPr sz="1000" spc="-10" dirty="0">
                <a:latin typeface="Arial"/>
                <a:cs typeface="Arial"/>
              </a:rPr>
              <a:t>Visual-Semantic </a:t>
            </a:r>
            <a:r>
              <a:rPr sz="1000" spc="-5" dirty="0">
                <a:latin typeface="Arial"/>
                <a:cs typeface="Arial"/>
              </a:rPr>
              <a:t>Alignments for Generating Image Descriptions, Karpathy and Fei-Fei  Show and </a:t>
            </a:r>
            <a:r>
              <a:rPr sz="1000" spc="-30" dirty="0">
                <a:latin typeface="Arial"/>
                <a:cs typeface="Arial"/>
              </a:rPr>
              <a:t>Tell: </a:t>
            </a:r>
            <a:r>
              <a:rPr sz="1000" dirty="0">
                <a:latin typeface="Arial"/>
                <a:cs typeface="Arial"/>
              </a:rPr>
              <a:t>A </a:t>
            </a:r>
            <a:r>
              <a:rPr sz="1000" spc="-5" dirty="0">
                <a:latin typeface="Arial"/>
                <a:cs typeface="Arial"/>
              </a:rPr>
              <a:t>Neural Image Caption </a:t>
            </a:r>
            <a:r>
              <a:rPr sz="1000" spc="-10" dirty="0">
                <a:latin typeface="Arial"/>
                <a:cs typeface="Arial"/>
              </a:rPr>
              <a:t>Generator, Vinyals </a:t>
            </a:r>
            <a:r>
              <a:rPr sz="1000" spc="-5" dirty="0">
                <a:latin typeface="Arial"/>
                <a:cs typeface="Arial"/>
              </a:rPr>
              <a:t>et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al.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Long-term Recurrent Convolutional Networks for </a:t>
            </a:r>
            <a:r>
              <a:rPr sz="1000" spc="-10" dirty="0">
                <a:latin typeface="Arial"/>
                <a:cs typeface="Arial"/>
              </a:rPr>
              <a:t>Visual </a:t>
            </a:r>
            <a:r>
              <a:rPr sz="1000" spc="-5" dirty="0">
                <a:latin typeface="Arial"/>
                <a:cs typeface="Arial"/>
              </a:rPr>
              <a:t>Recognition and Description, Donahue et al.  Learning </a:t>
            </a:r>
            <a:r>
              <a:rPr sz="1000" dirty="0">
                <a:latin typeface="Arial"/>
                <a:cs typeface="Arial"/>
              </a:rPr>
              <a:t>a </a:t>
            </a:r>
            <a:r>
              <a:rPr sz="1000" spc="-5" dirty="0">
                <a:latin typeface="Arial"/>
                <a:cs typeface="Arial"/>
              </a:rPr>
              <a:t>Recurrent </a:t>
            </a:r>
            <a:r>
              <a:rPr sz="1000" spc="-10" dirty="0">
                <a:latin typeface="Arial"/>
                <a:cs typeface="Arial"/>
              </a:rPr>
              <a:t>Visual </a:t>
            </a:r>
            <a:r>
              <a:rPr sz="1000" spc="-5" dirty="0">
                <a:latin typeface="Arial"/>
                <a:cs typeface="Arial"/>
              </a:rPr>
              <a:t>Representation for Image Caption Generation, Chen and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Zitnick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DFDFE9AB-341C-47CD-883A-9AFF13AF7877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3007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</a:t>
            </a:r>
            <a:r>
              <a:rPr sz="3000" spc="-95" dirty="0"/>
              <a:t> </a:t>
            </a:r>
            <a:r>
              <a:rPr sz="3000" spc="-5" dirty="0"/>
              <a:t>Captioning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6685085" y="3117970"/>
            <a:ext cx="147320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Figure from Karpathy et a,</a:t>
            </a:r>
            <a:r>
              <a:rPr sz="600" spc="-2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“Deep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</a:pPr>
            <a:r>
              <a:rPr sz="600" spc="-10" dirty="0">
                <a:solidFill>
                  <a:srgbClr val="B6B6B6"/>
                </a:solidFill>
                <a:latin typeface="Arial"/>
                <a:cs typeface="Arial"/>
              </a:rPr>
              <a:t>Visual-Semantic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Alignments for Generating  Image Descriptions”, CVPR 2015; figure  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copyright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IEEE,</a:t>
            </a:r>
            <a:r>
              <a:rPr sz="600" spc="-2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2015.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Reproduced for educational</a:t>
            </a:r>
            <a:r>
              <a:rPr sz="600" spc="-3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1397" y="789933"/>
            <a:ext cx="5147310" cy="2893695"/>
            <a:chOff x="1431397" y="789933"/>
            <a:chExt cx="5147310" cy="2893695"/>
          </a:xfrm>
        </p:grpSpPr>
        <p:sp>
          <p:nvSpPr>
            <p:cNvPr id="3" name="object 3"/>
            <p:cNvSpPr/>
            <p:nvPr/>
          </p:nvSpPr>
          <p:spPr>
            <a:xfrm>
              <a:off x="1486864" y="874711"/>
              <a:ext cx="4914937" cy="2730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9497" y="2422777"/>
              <a:ext cx="1990725" cy="942340"/>
            </a:xfrm>
            <a:custGeom>
              <a:avLst/>
              <a:gdLst/>
              <a:ahLst/>
              <a:cxnLst/>
              <a:rect l="l" t="t" r="r" b="b"/>
              <a:pathLst>
                <a:path w="1990725" h="942339">
                  <a:moveTo>
                    <a:pt x="0" y="0"/>
                  </a:moveTo>
                  <a:lnTo>
                    <a:pt x="1990195" y="0"/>
                  </a:lnTo>
                  <a:lnTo>
                    <a:pt x="1990195" y="942290"/>
                  </a:lnTo>
                  <a:lnTo>
                    <a:pt x="0" y="94229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30267" y="828033"/>
              <a:ext cx="2910840" cy="2817495"/>
            </a:xfrm>
            <a:custGeom>
              <a:avLst/>
              <a:gdLst/>
              <a:ahLst/>
              <a:cxnLst/>
              <a:rect l="l" t="t" r="r" b="b"/>
              <a:pathLst>
                <a:path w="2910840" h="2817495">
                  <a:moveTo>
                    <a:pt x="0" y="0"/>
                  </a:moveTo>
                  <a:lnTo>
                    <a:pt x="2910294" y="0"/>
                  </a:lnTo>
                  <a:lnTo>
                    <a:pt x="2910294" y="2817284"/>
                  </a:lnTo>
                  <a:lnTo>
                    <a:pt x="0" y="281728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61873" y="3724712"/>
            <a:ext cx="5462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Convolutional Neural</a:t>
            </a:r>
            <a:r>
              <a:rPr sz="30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3815D978-FCED-42BA-A216-D7916A8F7A20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88971" y="240396"/>
            <a:ext cx="4723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38751C"/>
                </a:solidFill>
                <a:latin typeface="Arial"/>
                <a:cs typeface="Arial"/>
              </a:rPr>
              <a:t>Recurrent Neural</a:t>
            </a:r>
            <a:r>
              <a:rPr sz="3000" b="1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38751C"/>
                </a:solidFill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4" y="4687992"/>
            <a:ext cx="4490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9118" y="4680832"/>
            <a:ext cx="1379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6513" y="4680832"/>
            <a:ext cx="1423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</a:rPr>
              <a:t>test</a:t>
            </a:r>
            <a:r>
              <a:rPr sz="1800" spc="-85" dirty="0">
                <a:solidFill>
                  <a:srgbClr val="0000FF"/>
                </a:solidFill>
              </a:rPr>
              <a:t> </a:t>
            </a:r>
            <a:r>
              <a:rPr sz="1800" spc="-5" dirty="0">
                <a:solidFill>
                  <a:srgbClr val="0000FF"/>
                </a:solidFill>
              </a:rPr>
              <a:t>image</a:t>
            </a: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4600219" y="1660420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domain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4" y="4687992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78" y="4722347"/>
            <a:ext cx="102679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ei-Fei Li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3556" y="4687992"/>
            <a:ext cx="3262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8" y="4680832"/>
            <a:ext cx="1379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6513" y="4680832"/>
            <a:ext cx="1423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0974" y="104999"/>
            <a:ext cx="5745480" cy="4933950"/>
            <a:chOff x="410974" y="104999"/>
            <a:chExt cx="5745480" cy="4933950"/>
          </a:xfrm>
        </p:grpSpPr>
        <p:sp>
          <p:nvSpPr>
            <p:cNvPr id="8" name="object 8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0316" y="257399"/>
              <a:ext cx="1885946" cy="13330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11" name="object 11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24" y="35986"/>
            <a:ext cx="7577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</a:rPr>
              <a:t>Meta-learning: </a:t>
            </a:r>
            <a:r>
              <a:rPr spc="-5" dirty="0"/>
              <a:t>Learning to learn network</a:t>
            </a:r>
            <a:r>
              <a:rPr spc="-85" dirty="0"/>
              <a:t> </a:t>
            </a:r>
            <a:r>
              <a:rPr spc="-5" dirty="0"/>
              <a:t>architectures...</a:t>
            </a:r>
          </a:p>
        </p:txBody>
      </p:sp>
      <p:sp>
        <p:nvSpPr>
          <p:cNvPr id="3" name="object 3"/>
          <p:cNvSpPr/>
          <p:nvPr/>
        </p:nvSpPr>
        <p:spPr>
          <a:xfrm>
            <a:off x="5089559" y="1004637"/>
            <a:ext cx="3790357" cy="1684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25312" y="2821624"/>
            <a:ext cx="4052277" cy="1421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3974" y="352548"/>
            <a:ext cx="8553450" cy="3937553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145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Neural Architecture Search </a:t>
            </a:r>
            <a:r>
              <a:rPr sz="2400" spc="-5" dirty="0">
                <a:latin typeface="Arial"/>
                <a:cs typeface="Arial"/>
              </a:rPr>
              <a:t>with Reinforcement Learning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(NAS)</a:t>
            </a:r>
          </a:p>
          <a:p>
            <a:pPr marL="46355">
              <a:lnSpc>
                <a:spcPct val="100000"/>
              </a:lnSpc>
              <a:spcBef>
                <a:spcPts val="610"/>
              </a:spcBef>
            </a:pPr>
            <a:r>
              <a:rPr sz="1400" i="1" spc="-5" dirty="0">
                <a:latin typeface="Arial"/>
                <a:cs typeface="Arial"/>
              </a:rPr>
              <a:t>[Zoph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2016]</a:t>
            </a:r>
            <a:endParaRPr sz="1400" dirty="0">
              <a:latin typeface="Arial"/>
              <a:cs typeface="Arial"/>
            </a:endParaRPr>
          </a:p>
          <a:p>
            <a:pPr marL="308610" marR="3892550" indent="-296545">
              <a:lnSpc>
                <a:spcPct val="101600"/>
              </a:lnSpc>
              <a:spcBef>
                <a:spcPts val="1085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“Controller”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network that learns to design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good  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network architecture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(output a string  corresponding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 network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design)</a:t>
            </a:r>
            <a:endParaRPr sz="1600" dirty="0">
              <a:latin typeface="Arial"/>
              <a:cs typeface="Arial"/>
            </a:endParaRPr>
          </a:p>
          <a:p>
            <a:pPr marL="308610" indent="-296545">
              <a:lnSpc>
                <a:spcPct val="100000"/>
              </a:lnSpc>
              <a:spcBef>
                <a:spcPts val="3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Iterate:</a:t>
            </a:r>
            <a:endParaRPr sz="1600" dirty="0">
              <a:latin typeface="Arial"/>
              <a:cs typeface="Arial"/>
            </a:endParaRPr>
          </a:p>
          <a:p>
            <a:pPr marL="765810" lvl="1" indent="-409575">
              <a:lnSpc>
                <a:spcPct val="100000"/>
              </a:lnSpc>
              <a:spcBef>
                <a:spcPts val="30"/>
              </a:spcBef>
              <a:buAutoNum type="arabicParenR"/>
              <a:tabLst>
                <a:tab pos="765810" algn="l"/>
                <a:tab pos="7664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Sample an architecture from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endParaRPr sz="1600" dirty="0">
              <a:latin typeface="Arial"/>
              <a:cs typeface="Arial"/>
            </a:endParaRPr>
          </a:p>
          <a:p>
            <a:pPr marL="765810" marR="4120515" lvl="1" indent="-409575">
              <a:lnSpc>
                <a:spcPct val="101600"/>
              </a:lnSpc>
              <a:buAutoNum type="arabicParenR"/>
              <a:tabLst>
                <a:tab pos="765810" algn="l"/>
                <a:tab pos="766445" algn="l"/>
              </a:tabLst>
            </a:pP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Train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architecture to get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 “reward” R  corresponding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endParaRPr sz="1600" dirty="0">
              <a:latin typeface="Arial"/>
              <a:cs typeface="Arial"/>
            </a:endParaRPr>
          </a:p>
          <a:p>
            <a:pPr marL="765810" marR="3810000" lvl="1" indent="-409575">
              <a:lnSpc>
                <a:spcPct val="101600"/>
              </a:lnSpc>
              <a:buAutoNum type="arabicParenR"/>
              <a:tabLst>
                <a:tab pos="765810" algn="l"/>
                <a:tab pos="7664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Compute gradient of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sample 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probability,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and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scale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by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 perform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controller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parameter  update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(i.e.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increase likelihood of good  architecture being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sampled,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decrease  likelihood of bad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architecture)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997BE6B7-7E87-4012-B2C7-6DAA2720D8AD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7123260" y="471344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332674" y="104999"/>
            <a:ext cx="3947795" cy="4984115"/>
            <a:chOff x="332674" y="104999"/>
            <a:chExt cx="3947795" cy="4984115"/>
          </a:xfrm>
        </p:grpSpPr>
        <p:sp>
          <p:nvSpPr>
            <p:cNvPr id="9" name="object 9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6793" y="4041316"/>
            <a:ext cx="885607" cy="436017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00" dirty="0">
              <a:latin typeface="Times New Roman"/>
              <a:cs typeface="Times New Roman"/>
            </a:endParaRPr>
          </a:p>
          <a:p>
            <a:pPr algn="ctr">
              <a:lnSpc>
                <a:spcPts val="830"/>
              </a:lnSpc>
            </a:pPr>
            <a:r>
              <a:rPr sz="700" dirty="0">
                <a:latin typeface="Arial"/>
                <a:cs typeface="Arial"/>
              </a:rPr>
              <a:t>x0</a:t>
            </a:r>
          </a:p>
          <a:p>
            <a:pPr marL="120014" marR="112395" algn="ctr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10" name="object 10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67268" y="3574742"/>
            <a:ext cx="478155" cy="1245870"/>
            <a:chOff x="3067268" y="3574742"/>
            <a:chExt cx="478155" cy="1245870"/>
          </a:xfrm>
        </p:grpSpPr>
        <p:sp>
          <p:nvSpPr>
            <p:cNvPr id="15" name="object 15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184553" y="4252506"/>
            <a:ext cx="243840" cy="34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35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58793" y="2385255"/>
            <a:ext cx="82550" cy="412115"/>
            <a:chOff x="3258793" y="2385255"/>
            <a:chExt cx="82550" cy="412115"/>
          </a:xfrm>
        </p:grpSpPr>
        <p:sp>
          <p:nvSpPr>
            <p:cNvPr id="21" name="object 21"/>
            <p:cNvSpPr/>
            <p:nvPr/>
          </p:nvSpPr>
          <p:spPr>
            <a:xfrm>
              <a:off x="3299793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57837" y="3119843"/>
            <a:ext cx="1821814" cy="1368425"/>
            <a:chOff x="1257837" y="3119843"/>
            <a:chExt cx="1821814" cy="1368425"/>
          </a:xfrm>
        </p:grpSpPr>
        <p:sp>
          <p:nvSpPr>
            <p:cNvPr id="25" name="object 25"/>
            <p:cNvSpPr/>
            <p:nvPr/>
          </p:nvSpPr>
          <p:spPr>
            <a:xfrm>
              <a:off x="1276887" y="3201318"/>
              <a:ext cx="1612265" cy="1267460"/>
            </a:xfrm>
            <a:custGeom>
              <a:avLst/>
              <a:gdLst/>
              <a:ahLst/>
              <a:cxnLst/>
              <a:rect l="l" t="t" r="r" b="b"/>
              <a:pathLst>
                <a:path w="1612264" h="1267460">
                  <a:moveTo>
                    <a:pt x="0" y="1267397"/>
                  </a:moveTo>
                  <a:lnTo>
                    <a:pt x="54072" y="1265861"/>
                  </a:lnTo>
                  <a:lnTo>
                    <a:pt x="106026" y="1261338"/>
                  </a:lnTo>
                  <a:lnTo>
                    <a:pt x="155950" y="1253951"/>
                  </a:lnTo>
                  <a:lnTo>
                    <a:pt x="203933" y="1243825"/>
                  </a:lnTo>
                  <a:lnTo>
                    <a:pt x="250062" y="1231084"/>
                  </a:lnTo>
                  <a:lnTo>
                    <a:pt x="294426" y="1215853"/>
                  </a:lnTo>
                  <a:lnTo>
                    <a:pt x="337113" y="1198257"/>
                  </a:lnTo>
                  <a:lnTo>
                    <a:pt x="378212" y="1178419"/>
                  </a:lnTo>
                  <a:lnTo>
                    <a:pt x="417810" y="1156466"/>
                  </a:lnTo>
                  <a:lnTo>
                    <a:pt x="455996" y="1132520"/>
                  </a:lnTo>
                  <a:lnTo>
                    <a:pt x="492858" y="1106706"/>
                  </a:lnTo>
                  <a:lnTo>
                    <a:pt x="528485" y="1079150"/>
                  </a:lnTo>
                  <a:lnTo>
                    <a:pt x="562964" y="1049975"/>
                  </a:lnTo>
                  <a:lnTo>
                    <a:pt x="596384" y="1019306"/>
                  </a:lnTo>
                  <a:lnTo>
                    <a:pt x="628834" y="987267"/>
                  </a:lnTo>
                  <a:lnTo>
                    <a:pt x="660400" y="953984"/>
                  </a:lnTo>
                  <a:lnTo>
                    <a:pt x="691173" y="919579"/>
                  </a:lnTo>
                  <a:lnTo>
                    <a:pt x="721239" y="884179"/>
                  </a:lnTo>
                  <a:lnTo>
                    <a:pt x="750688" y="847908"/>
                  </a:lnTo>
                  <a:lnTo>
                    <a:pt x="779607" y="810889"/>
                  </a:lnTo>
                  <a:lnTo>
                    <a:pt x="808084" y="773248"/>
                  </a:lnTo>
                  <a:lnTo>
                    <a:pt x="836209" y="735109"/>
                  </a:lnTo>
                  <a:lnTo>
                    <a:pt x="864069" y="696596"/>
                  </a:lnTo>
                  <a:lnTo>
                    <a:pt x="891752" y="657834"/>
                  </a:lnTo>
                  <a:lnTo>
                    <a:pt x="919348" y="618948"/>
                  </a:lnTo>
                  <a:lnTo>
                    <a:pt x="948094" y="578446"/>
                  </a:lnTo>
                  <a:lnTo>
                    <a:pt x="976939" y="538084"/>
                  </a:lnTo>
                  <a:lnTo>
                    <a:pt x="1005985" y="498003"/>
                  </a:lnTo>
                  <a:lnTo>
                    <a:pt x="1035330" y="458343"/>
                  </a:lnTo>
                  <a:lnTo>
                    <a:pt x="1065073" y="419246"/>
                  </a:lnTo>
                  <a:lnTo>
                    <a:pt x="1095316" y="380852"/>
                  </a:lnTo>
                  <a:lnTo>
                    <a:pt x="1126157" y="343302"/>
                  </a:lnTo>
                  <a:lnTo>
                    <a:pt x="1157697" y="306738"/>
                  </a:lnTo>
                  <a:lnTo>
                    <a:pt x="1190034" y="271299"/>
                  </a:lnTo>
                  <a:lnTo>
                    <a:pt x="1223269" y="237128"/>
                  </a:lnTo>
                  <a:lnTo>
                    <a:pt x="1257502" y="204364"/>
                  </a:lnTo>
                  <a:lnTo>
                    <a:pt x="1292832" y="173149"/>
                  </a:lnTo>
                  <a:lnTo>
                    <a:pt x="1329359" y="143618"/>
                  </a:lnTo>
                  <a:lnTo>
                    <a:pt x="1367182" y="115919"/>
                  </a:lnTo>
                  <a:lnTo>
                    <a:pt x="1406400" y="90190"/>
                  </a:lnTo>
                  <a:lnTo>
                    <a:pt x="1447115" y="66572"/>
                  </a:lnTo>
                  <a:lnTo>
                    <a:pt x="1489425" y="45203"/>
                  </a:lnTo>
                  <a:lnTo>
                    <a:pt x="1533431" y="26224"/>
                  </a:lnTo>
                  <a:lnTo>
                    <a:pt x="1585104" y="7926"/>
                  </a:lnTo>
                  <a:lnTo>
                    <a:pt x="1608831" y="874"/>
                  </a:lnTo>
                  <a:lnTo>
                    <a:pt x="1611831" y="24"/>
                  </a:lnTo>
                  <a:lnTo>
                    <a:pt x="1612006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61719" y="3119843"/>
              <a:ext cx="217674" cy="1629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72243" y="2177523"/>
            <a:ext cx="3503295" cy="8255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200" b="1" spc="-5" dirty="0">
                <a:latin typeface="Arial"/>
                <a:cs typeface="Arial"/>
              </a:rPr>
              <a:t>before: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 =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tanh(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Wxh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* x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Whh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*</a:t>
            </a:r>
            <a:r>
              <a:rPr sz="22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72243" y="3358615"/>
            <a:ext cx="4750435" cy="8255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200" b="1" spc="-5" dirty="0">
                <a:latin typeface="Arial"/>
                <a:cs typeface="Arial"/>
              </a:rPr>
              <a:t>now: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 =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tanh(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Wxh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* x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Whh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* h </a:t>
            </a:r>
            <a:r>
              <a:rPr sz="2200" b="1" dirty="0">
                <a:solidFill>
                  <a:srgbClr val="FF00FF"/>
                </a:solidFill>
                <a:latin typeface="Arial"/>
                <a:cs typeface="Arial"/>
              </a:rPr>
              <a:t>+ </a:t>
            </a:r>
            <a:r>
              <a:rPr sz="2200" b="1" spc="-10" dirty="0">
                <a:solidFill>
                  <a:srgbClr val="FF00FF"/>
                </a:solidFill>
                <a:latin typeface="Arial"/>
                <a:cs typeface="Arial"/>
              </a:rPr>
              <a:t>Wih </a:t>
            </a:r>
            <a:r>
              <a:rPr sz="2200" b="1" dirty="0">
                <a:solidFill>
                  <a:srgbClr val="FF00FF"/>
                </a:solidFill>
                <a:latin typeface="Arial"/>
                <a:cs typeface="Arial"/>
              </a:rPr>
              <a:t>*</a:t>
            </a:r>
            <a:r>
              <a:rPr sz="2200" b="1" spc="-9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FF00FF"/>
                </a:solidFill>
                <a:latin typeface="Arial"/>
                <a:cs typeface="Arial"/>
              </a:rPr>
              <a:t>v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0042" y="3227095"/>
            <a:ext cx="5346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0" dirty="0">
                <a:latin typeface="Arial"/>
                <a:cs typeface="Arial"/>
              </a:rPr>
              <a:t>W</a:t>
            </a:r>
            <a:r>
              <a:rPr sz="2200" b="1" spc="-5" dirty="0">
                <a:latin typeface="Arial"/>
                <a:cs typeface="Arial"/>
              </a:rPr>
              <a:t>ih</a:t>
            </a:r>
            <a:endParaRPr sz="2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6" name="object 6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67268" y="2385255"/>
            <a:ext cx="478155" cy="2435225"/>
            <a:chOff x="3067268" y="2385255"/>
            <a:chExt cx="478155" cy="2435225"/>
          </a:xfrm>
        </p:grpSpPr>
        <p:sp>
          <p:nvSpPr>
            <p:cNvPr id="11" name="object 11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6793" y="2481229"/>
              <a:ext cx="459105" cy="2329815"/>
            </a:xfrm>
            <a:custGeom>
              <a:avLst/>
              <a:gdLst/>
              <a:ahLst/>
              <a:cxnLst/>
              <a:rect l="l" t="t" r="r" b="b"/>
              <a:pathLst>
                <a:path w="459104" h="2329815">
                  <a:moveTo>
                    <a:pt x="0" y="1560086"/>
                  </a:moveTo>
                  <a:lnTo>
                    <a:pt x="458999" y="1560086"/>
                  </a:lnTo>
                  <a:lnTo>
                    <a:pt x="458999" y="2329285"/>
                  </a:lnTo>
                  <a:lnTo>
                    <a:pt x="0" y="2329285"/>
                  </a:lnTo>
                  <a:lnTo>
                    <a:pt x="0" y="1560086"/>
                  </a:lnTo>
                  <a:close/>
                </a:path>
                <a:path w="459104" h="2329815">
                  <a:moveTo>
                    <a:pt x="222999" y="30598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32674" y="257399"/>
            <a:ext cx="5823585" cy="4831715"/>
            <a:chOff x="332674" y="257399"/>
            <a:chExt cx="5823585" cy="4831715"/>
          </a:xfrm>
        </p:grpSpPr>
        <p:sp>
          <p:nvSpPr>
            <p:cNvPr id="18" name="object 18"/>
            <p:cNvSpPr/>
            <p:nvPr/>
          </p:nvSpPr>
          <p:spPr>
            <a:xfrm>
              <a:off x="1276887" y="3178868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47"/>
                  </a:moveTo>
                  <a:lnTo>
                    <a:pt x="54072" y="1288311"/>
                  </a:lnTo>
                  <a:lnTo>
                    <a:pt x="106026" y="1283788"/>
                  </a:lnTo>
                  <a:lnTo>
                    <a:pt x="155950" y="1276401"/>
                  </a:lnTo>
                  <a:lnTo>
                    <a:pt x="203933" y="1266274"/>
                  </a:lnTo>
                  <a:lnTo>
                    <a:pt x="250062" y="1253534"/>
                  </a:lnTo>
                  <a:lnTo>
                    <a:pt x="294426" y="1238303"/>
                  </a:lnTo>
                  <a:lnTo>
                    <a:pt x="337113" y="1220707"/>
                  </a:lnTo>
                  <a:lnTo>
                    <a:pt x="378212" y="1200869"/>
                  </a:lnTo>
                  <a:lnTo>
                    <a:pt x="417810" y="1178915"/>
                  </a:lnTo>
                  <a:lnTo>
                    <a:pt x="455996" y="1154970"/>
                  </a:lnTo>
                  <a:lnTo>
                    <a:pt x="492858" y="1129156"/>
                  </a:lnTo>
                  <a:lnTo>
                    <a:pt x="528485" y="1101600"/>
                  </a:lnTo>
                  <a:lnTo>
                    <a:pt x="562964" y="1072425"/>
                  </a:lnTo>
                  <a:lnTo>
                    <a:pt x="596384" y="1041756"/>
                  </a:lnTo>
                  <a:lnTo>
                    <a:pt x="628834" y="1009717"/>
                  </a:lnTo>
                  <a:lnTo>
                    <a:pt x="660400" y="976433"/>
                  </a:lnTo>
                  <a:lnTo>
                    <a:pt x="691173" y="942029"/>
                  </a:lnTo>
                  <a:lnTo>
                    <a:pt x="721239" y="906629"/>
                  </a:lnTo>
                  <a:lnTo>
                    <a:pt x="750688" y="870358"/>
                  </a:lnTo>
                  <a:lnTo>
                    <a:pt x="779607" y="833339"/>
                  </a:lnTo>
                  <a:lnTo>
                    <a:pt x="808084" y="795698"/>
                  </a:lnTo>
                  <a:lnTo>
                    <a:pt x="836209" y="757559"/>
                  </a:lnTo>
                  <a:lnTo>
                    <a:pt x="864069" y="719046"/>
                  </a:lnTo>
                  <a:lnTo>
                    <a:pt x="891752" y="680284"/>
                  </a:lnTo>
                  <a:lnTo>
                    <a:pt x="919348" y="641398"/>
                  </a:lnTo>
                  <a:lnTo>
                    <a:pt x="948094" y="600896"/>
                  </a:lnTo>
                  <a:lnTo>
                    <a:pt x="976939" y="560534"/>
                  </a:lnTo>
                  <a:lnTo>
                    <a:pt x="1005985" y="520453"/>
                  </a:lnTo>
                  <a:lnTo>
                    <a:pt x="1035330" y="480793"/>
                  </a:lnTo>
                  <a:lnTo>
                    <a:pt x="1065073" y="441696"/>
                  </a:lnTo>
                  <a:lnTo>
                    <a:pt x="1095316" y="403302"/>
                  </a:lnTo>
                  <a:lnTo>
                    <a:pt x="1126157" y="365752"/>
                  </a:lnTo>
                  <a:lnTo>
                    <a:pt x="1157697" y="329188"/>
                  </a:lnTo>
                  <a:lnTo>
                    <a:pt x="1190034" y="293749"/>
                  </a:lnTo>
                  <a:lnTo>
                    <a:pt x="1223269" y="259578"/>
                  </a:lnTo>
                  <a:lnTo>
                    <a:pt x="1257502" y="226814"/>
                  </a:lnTo>
                  <a:lnTo>
                    <a:pt x="1292832" y="195599"/>
                  </a:lnTo>
                  <a:lnTo>
                    <a:pt x="1329359" y="166068"/>
                  </a:lnTo>
                  <a:lnTo>
                    <a:pt x="1367182" y="138369"/>
                  </a:lnTo>
                  <a:lnTo>
                    <a:pt x="1406400" y="112640"/>
                  </a:lnTo>
                  <a:lnTo>
                    <a:pt x="1447115" y="89022"/>
                  </a:lnTo>
                  <a:lnTo>
                    <a:pt x="1489425" y="67653"/>
                  </a:lnTo>
                  <a:lnTo>
                    <a:pt x="1533431" y="48674"/>
                  </a:lnTo>
                  <a:lnTo>
                    <a:pt x="1602847" y="25015"/>
                  </a:lnTo>
                  <a:lnTo>
                    <a:pt x="1676631" y="7524"/>
                  </a:lnTo>
                  <a:lnTo>
                    <a:pt x="1715281" y="1249"/>
                  </a:lnTo>
                  <a:lnTo>
                    <a:pt x="172460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90043" y="3137943"/>
              <a:ext cx="107274" cy="81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83993" y="2101895"/>
              <a:ext cx="969010" cy="2248535"/>
            </a:xfrm>
            <a:custGeom>
              <a:avLst/>
              <a:gdLst/>
              <a:ahLst/>
              <a:cxnLst/>
              <a:rect l="l" t="t" r="r" b="b"/>
              <a:pathLst>
                <a:path w="969010" h="2248535">
                  <a:moveTo>
                    <a:pt x="0" y="0"/>
                  </a:moveTo>
                  <a:lnTo>
                    <a:pt x="40380" y="1409"/>
                  </a:lnTo>
                  <a:lnTo>
                    <a:pt x="80298" y="5583"/>
                  </a:lnTo>
                  <a:lnTo>
                    <a:pt x="119723" y="12440"/>
                  </a:lnTo>
                  <a:lnTo>
                    <a:pt x="158627" y="21899"/>
                  </a:lnTo>
                  <a:lnTo>
                    <a:pt x="196980" y="33878"/>
                  </a:lnTo>
                  <a:lnTo>
                    <a:pt x="234754" y="48297"/>
                  </a:lnTo>
                  <a:lnTo>
                    <a:pt x="271919" y="65074"/>
                  </a:lnTo>
                  <a:lnTo>
                    <a:pt x="308446" y="84128"/>
                  </a:lnTo>
                  <a:lnTo>
                    <a:pt x="344307" y="105377"/>
                  </a:lnTo>
                  <a:lnTo>
                    <a:pt x="379472" y="128739"/>
                  </a:lnTo>
                  <a:lnTo>
                    <a:pt x="413911" y="154135"/>
                  </a:lnTo>
                  <a:lnTo>
                    <a:pt x="447597" y="181482"/>
                  </a:lnTo>
                  <a:lnTo>
                    <a:pt x="480500" y="210699"/>
                  </a:lnTo>
                  <a:lnTo>
                    <a:pt x="512590" y="241705"/>
                  </a:lnTo>
                  <a:lnTo>
                    <a:pt x="543840" y="274419"/>
                  </a:lnTo>
                  <a:lnTo>
                    <a:pt x="574219" y="308759"/>
                  </a:lnTo>
                  <a:lnTo>
                    <a:pt x="603699" y="344643"/>
                  </a:lnTo>
                  <a:lnTo>
                    <a:pt x="632250" y="381991"/>
                  </a:lnTo>
                  <a:lnTo>
                    <a:pt x="659843" y="420722"/>
                  </a:lnTo>
                  <a:lnTo>
                    <a:pt x="686451" y="460753"/>
                  </a:lnTo>
                  <a:lnTo>
                    <a:pt x="712042" y="502004"/>
                  </a:lnTo>
                  <a:lnTo>
                    <a:pt x="736589" y="544393"/>
                  </a:lnTo>
                  <a:lnTo>
                    <a:pt x="760062" y="587840"/>
                  </a:lnTo>
                  <a:lnTo>
                    <a:pt x="782432" y="632262"/>
                  </a:lnTo>
                  <a:lnTo>
                    <a:pt x="803670" y="677578"/>
                  </a:lnTo>
                  <a:lnTo>
                    <a:pt x="823747" y="723708"/>
                  </a:lnTo>
                  <a:lnTo>
                    <a:pt x="842634" y="770569"/>
                  </a:lnTo>
                  <a:lnTo>
                    <a:pt x="860302" y="818081"/>
                  </a:lnTo>
                  <a:lnTo>
                    <a:pt x="876721" y="866162"/>
                  </a:lnTo>
                  <a:lnTo>
                    <a:pt x="891864" y="914731"/>
                  </a:lnTo>
                  <a:lnTo>
                    <a:pt x="905699" y="963706"/>
                  </a:lnTo>
                  <a:lnTo>
                    <a:pt x="918200" y="1013007"/>
                  </a:lnTo>
                  <a:lnTo>
                    <a:pt x="929336" y="1062551"/>
                  </a:lnTo>
                  <a:lnTo>
                    <a:pt x="939078" y="1112259"/>
                  </a:lnTo>
                  <a:lnTo>
                    <a:pt x="947398" y="1162047"/>
                  </a:lnTo>
                  <a:lnTo>
                    <a:pt x="954852" y="1216502"/>
                  </a:lnTo>
                  <a:lnTo>
                    <a:pt x="960640" y="1270851"/>
                  </a:lnTo>
                  <a:lnTo>
                    <a:pt x="964832" y="1324986"/>
                  </a:lnTo>
                  <a:lnTo>
                    <a:pt x="967500" y="1378801"/>
                  </a:lnTo>
                  <a:lnTo>
                    <a:pt x="968712" y="1432191"/>
                  </a:lnTo>
                  <a:lnTo>
                    <a:pt x="968540" y="1485048"/>
                  </a:lnTo>
                  <a:lnTo>
                    <a:pt x="967055" y="1537267"/>
                  </a:lnTo>
                  <a:lnTo>
                    <a:pt x="964326" y="1588740"/>
                  </a:lnTo>
                  <a:lnTo>
                    <a:pt x="960424" y="1639362"/>
                  </a:lnTo>
                  <a:lnTo>
                    <a:pt x="955420" y="1689027"/>
                  </a:lnTo>
                  <a:lnTo>
                    <a:pt x="949385" y="1737627"/>
                  </a:lnTo>
                  <a:lnTo>
                    <a:pt x="942388" y="1785057"/>
                  </a:lnTo>
                  <a:lnTo>
                    <a:pt x="934500" y="1831210"/>
                  </a:lnTo>
                  <a:lnTo>
                    <a:pt x="925792" y="1875980"/>
                  </a:lnTo>
                  <a:lnTo>
                    <a:pt x="916335" y="1919261"/>
                  </a:lnTo>
                  <a:lnTo>
                    <a:pt x="906198" y="1960946"/>
                  </a:lnTo>
                  <a:lnTo>
                    <a:pt x="891747" y="2013864"/>
                  </a:lnTo>
                  <a:lnTo>
                    <a:pt x="876380" y="2063502"/>
                  </a:lnTo>
                  <a:lnTo>
                    <a:pt x="860267" y="2109608"/>
                  </a:lnTo>
                  <a:lnTo>
                    <a:pt x="843574" y="2151930"/>
                  </a:lnTo>
                  <a:lnTo>
                    <a:pt x="826470" y="2190218"/>
                  </a:lnTo>
                  <a:lnTo>
                    <a:pt x="809123" y="2224220"/>
                  </a:lnTo>
                  <a:lnTo>
                    <a:pt x="796048" y="2246770"/>
                  </a:lnTo>
                  <a:lnTo>
                    <a:pt x="794948" y="224852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04541" y="4317291"/>
              <a:ext cx="104724" cy="997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70316" y="257399"/>
              <a:ext cx="1885946" cy="13330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84553" y="4260927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44919" y="4365702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99638" y="2727799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6" name="object 6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67268" y="2385255"/>
            <a:ext cx="478155" cy="2435225"/>
            <a:chOff x="3067268" y="2385255"/>
            <a:chExt cx="478155" cy="2435225"/>
          </a:xfrm>
        </p:grpSpPr>
        <p:sp>
          <p:nvSpPr>
            <p:cNvPr id="11" name="object 11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6793" y="2481229"/>
              <a:ext cx="459105" cy="2329815"/>
            </a:xfrm>
            <a:custGeom>
              <a:avLst/>
              <a:gdLst/>
              <a:ahLst/>
              <a:cxnLst/>
              <a:rect l="l" t="t" r="r" b="b"/>
              <a:pathLst>
                <a:path w="459104" h="2329815">
                  <a:moveTo>
                    <a:pt x="0" y="1560086"/>
                  </a:moveTo>
                  <a:lnTo>
                    <a:pt x="458999" y="1560086"/>
                  </a:lnTo>
                  <a:lnTo>
                    <a:pt x="458999" y="2329285"/>
                  </a:lnTo>
                  <a:lnTo>
                    <a:pt x="0" y="2329285"/>
                  </a:lnTo>
                  <a:lnTo>
                    <a:pt x="0" y="1560086"/>
                  </a:lnTo>
                  <a:close/>
                </a:path>
                <a:path w="459104" h="2329815">
                  <a:moveTo>
                    <a:pt x="222999" y="30598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32674" y="3130843"/>
            <a:ext cx="3870325" cy="1958339"/>
            <a:chOff x="332674" y="3130843"/>
            <a:chExt cx="3870325" cy="1958339"/>
          </a:xfrm>
        </p:grpSpPr>
        <p:sp>
          <p:nvSpPr>
            <p:cNvPr id="18" name="object 18"/>
            <p:cNvSpPr/>
            <p:nvPr/>
          </p:nvSpPr>
          <p:spPr>
            <a:xfrm>
              <a:off x="1276887" y="3178868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47"/>
                  </a:moveTo>
                  <a:lnTo>
                    <a:pt x="54072" y="1288311"/>
                  </a:lnTo>
                  <a:lnTo>
                    <a:pt x="106026" y="1283788"/>
                  </a:lnTo>
                  <a:lnTo>
                    <a:pt x="155950" y="1276401"/>
                  </a:lnTo>
                  <a:lnTo>
                    <a:pt x="203933" y="1266274"/>
                  </a:lnTo>
                  <a:lnTo>
                    <a:pt x="250062" y="1253534"/>
                  </a:lnTo>
                  <a:lnTo>
                    <a:pt x="294426" y="1238303"/>
                  </a:lnTo>
                  <a:lnTo>
                    <a:pt x="337113" y="1220707"/>
                  </a:lnTo>
                  <a:lnTo>
                    <a:pt x="378212" y="1200869"/>
                  </a:lnTo>
                  <a:lnTo>
                    <a:pt x="417810" y="1178915"/>
                  </a:lnTo>
                  <a:lnTo>
                    <a:pt x="455996" y="1154970"/>
                  </a:lnTo>
                  <a:lnTo>
                    <a:pt x="492858" y="1129156"/>
                  </a:lnTo>
                  <a:lnTo>
                    <a:pt x="528485" y="1101600"/>
                  </a:lnTo>
                  <a:lnTo>
                    <a:pt x="562964" y="1072425"/>
                  </a:lnTo>
                  <a:lnTo>
                    <a:pt x="596384" y="1041756"/>
                  </a:lnTo>
                  <a:lnTo>
                    <a:pt x="628834" y="1009717"/>
                  </a:lnTo>
                  <a:lnTo>
                    <a:pt x="660400" y="976433"/>
                  </a:lnTo>
                  <a:lnTo>
                    <a:pt x="691173" y="942029"/>
                  </a:lnTo>
                  <a:lnTo>
                    <a:pt x="721239" y="906629"/>
                  </a:lnTo>
                  <a:lnTo>
                    <a:pt x="750688" y="870358"/>
                  </a:lnTo>
                  <a:lnTo>
                    <a:pt x="779607" y="833339"/>
                  </a:lnTo>
                  <a:lnTo>
                    <a:pt x="808084" y="795698"/>
                  </a:lnTo>
                  <a:lnTo>
                    <a:pt x="836209" y="757559"/>
                  </a:lnTo>
                  <a:lnTo>
                    <a:pt x="864069" y="719046"/>
                  </a:lnTo>
                  <a:lnTo>
                    <a:pt x="891752" y="680284"/>
                  </a:lnTo>
                  <a:lnTo>
                    <a:pt x="919348" y="641398"/>
                  </a:lnTo>
                  <a:lnTo>
                    <a:pt x="948094" y="600896"/>
                  </a:lnTo>
                  <a:lnTo>
                    <a:pt x="976939" y="560534"/>
                  </a:lnTo>
                  <a:lnTo>
                    <a:pt x="1005985" y="520453"/>
                  </a:lnTo>
                  <a:lnTo>
                    <a:pt x="1035330" y="480793"/>
                  </a:lnTo>
                  <a:lnTo>
                    <a:pt x="1065073" y="441696"/>
                  </a:lnTo>
                  <a:lnTo>
                    <a:pt x="1095316" y="403302"/>
                  </a:lnTo>
                  <a:lnTo>
                    <a:pt x="1126157" y="365752"/>
                  </a:lnTo>
                  <a:lnTo>
                    <a:pt x="1157697" y="329188"/>
                  </a:lnTo>
                  <a:lnTo>
                    <a:pt x="1190034" y="293749"/>
                  </a:lnTo>
                  <a:lnTo>
                    <a:pt x="1223269" y="259578"/>
                  </a:lnTo>
                  <a:lnTo>
                    <a:pt x="1257502" y="226814"/>
                  </a:lnTo>
                  <a:lnTo>
                    <a:pt x="1292832" y="195599"/>
                  </a:lnTo>
                  <a:lnTo>
                    <a:pt x="1329359" y="166068"/>
                  </a:lnTo>
                  <a:lnTo>
                    <a:pt x="1367182" y="138369"/>
                  </a:lnTo>
                  <a:lnTo>
                    <a:pt x="1406400" y="112640"/>
                  </a:lnTo>
                  <a:lnTo>
                    <a:pt x="1447115" y="89022"/>
                  </a:lnTo>
                  <a:lnTo>
                    <a:pt x="1489425" y="67653"/>
                  </a:lnTo>
                  <a:lnTo>
                    <a:pt x="1533431" y="48674"/>
                  </a:lnTo>
                  <a:lnTo>
                    <a:pt x="1602847" y="25015"/>
                  </a:lnTo>
                  <a:lnTo>
                    <a:pt x="1676631" y="7524"/>
                  </a:lnTo>
                  <a:lnTo>
                    <a:pt x="1715281" y="1249"/>
                  </a:lnTo>
                  <a:lnTo>
                    <a:pt x="172460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90043" y="3137943"/>
              <a:ext cx="107274" cy="81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83843" y="3130843"/>
              <a:ext cx="270874" cy="81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57267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16267" y="3574842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73042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916267" y="2385255"/>
            <a:ext cx="82550" cy="412115"/>
            <a:chOff x="3916267" y="2385255"/>
            <a:chExt cx="82550" cy="412115"/>
          </a:xfrm>
        </p:grpSpPr>
        <p:sp>
          <p:nvSpPr>
            <p:cNvPr id="29" name="object 29"/>
            <p:cNvSpPr/>
            <p:nvPr/>
          </p:nvSpPr>
          <p:spPr>
            <a:xfrm>
              <a:off x="3957267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16267" y="2385255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773042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184553" y="4260927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44919" y="4365702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7" name="object 7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67268" y="2385255"/>
            <a:ext cx="478155" cy="2435225"/>
            <a:chOff x="3067268" y="2385255"/>
            <a:chExt cx="478155" cy="2435225"/>
          </a:xfrm>
        </p:grpSpPr>
        <p:sp>
          <p:nvSpPr>
            <p:cNvPr id="12" name="object 12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6793" y="2481229"/>
              <a:ext cx="459105" cy="2329815"/>
            </a:xfrm>
            <a:custGeom>
              <a:avLst/>
              <a:gdLst/>
              <a:ahLst/>
              <a:cxnLst/>
              <a:rect l="l" t="t" r="r" b="b"/>
              <a:pathLst>
                <a:path w="459104" h="2329815">
                  <a:moveTo>
                    <a:pt x="0" y="1560086"/>
                  </a:moveTo>
                  <a:lnTo>
                    <a:pt x="458999" y="1560086"/>
                  </a:lnTo>
                  <a:lnTo>
                    <a:pt x="458999" y="2329285"/>
                  </a:lnTo>
                  <a:lnTo>
                    <a:pt x="0" y="2329285"/>
                  </a:lnTo>
                  <a:lnTo>
                    <a:pt x="0" y="1560086"/>
                  </a:lnTo>
                  <a:close/>
                </a:path>
                <a:path w="459104" h="2329815">
                  <a:moveTo>
                    <a:pt x="222999" y="30598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2674" y="3130843"/>
            <a:ext cx="3870325" cy="1958339"/>
            <a:chOff x="332674" y="3130843"/>
            <a:chExt cx="3870325" cy="1958339"/>
          </a:xfrm>
        </p:grpSpPr>
        <p:sp>
          <p:nvSpPr>
            <p:cNvPr id="19" name="object 19"/>
            <p:cNvSpPr/>
            <p:nvPr/>
          </p:nvSpPr>
          <p:spPr>
            <a:xfrm>
              <a:off x="1276887" y="3178868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47"/>
                  </a:moveTo>
                  <a:lnTo>
                    <a:pt x="54072" y="1288311"/>
                  </a:lnTo>
                  <a:lnTo>
                    <a:pt x="106026" y="1283788"/>
                  </a:lnTo>
                  <a:lnTo>
                    <a:pt x="155950" y="1276401"/>
                  </a:lnTo>
                  <a:lnTo>
                    <a:pt x="203933" y="1266274"/>
                  </a:lnTo>
                  <a:lnTo>
                    <a:pt x="250062" y="1253534"/>
                  </a:lnTo>
                  <a:lnTo>
                    <a:pt x="294426" y="1238303"/>
                  </a:lnTo>
                  <a:lnTo>
                    <a:pt x="337113" y="1220707"/>
                  </a:lnTo>
                  <a:lnTo>
                    <a:pt x="378212" y="1200869"/>
                  </a:lnTo>
                  <a:lnTo>
                    <a:pt x="417810" y="1178915"/>
                  </a:lnTo>
                  <a:lnTo>
                    <a:pt x="455996" y="1154970"/>
                  </a:lnTo>
                  <a:lnTo>
                    <a:pt x="492858" y="1129156"/>
                  </a:lnTo>
                  <a:lnTo>
                    <a:pt x="528485" y="1101600"/>
                  </a:lnTo>
                  <a:lnTo>
                    <a:pt x="562964" y="1072425"/>
                  </a:lnTo>
                  <a:lnTo>
                    <a:pt x="596384" y="1041756"/>
                  </a:lnTo>
                  <a:lnTo>
                    <a:pt x="628834" y="1009717"/>
                  </a:lnTo>
                  <a:lnTo>
                    <a:pt x="660400" y="976433"/>
                  </a:lnTo>
                  <a:lnTo>
                    <a:pt x="691173" y="942029"/>
                  </a:lnTo>
                  <a:lnTo>
                    <a:pt x="721239" y="906629"/>
                  </a:lnTo>
                  <a:lnTo>
                    <a:pt x="750688" y="870358"/>
                  </a:lnTo>
                  <a:lnTo>
                    <a:pt x="779607" y="833339"/>
                  </a:lnTo>
                  <a:lnTo>
                    <a:pt x="808084" y="795698"/>
                  </a:lnTo>
                  <a:lnTo>
                    <a:pt x="836209" y="757559"/>
                  </a:lnTo>
                  <a:lnTo>
                    <a:pt x="864069" y="719046"/>
                  </a:lnTo>
                  <a:lnTo>
                    <a:pt x="891752" y="680284"/>
                  </a:lnTo>
                  <a:lnTo>
                    <a:pt x="919348" y="641398"/>
                  </a:lnTo>
                  <a:lnTo>
                    <a:pt x="948094" y="600896"/>
                  </a:lnTo>
                  <a:lnTo>
                    <a:pt x="976939" y="560534"/>
                  </a:lnTo>
                  <a:lnTo>
                    <a:pt x="1005985" y="520453"/>
                  </a:lnTo>
                  <a:lnTo>
                    <a:pt x="1035330" y="480793"/>
                  </a:lnTo>
                  <a:lnTo>
                    <a:pt x="1065073" y="441696"/>
                  </a:lnTo>
                  <a:lnTo>
                    <a:pt x="1095316" y="403302"/>
                  </a:lnTo>
                  <a:lnTo>
                    <a:pt x="1126157" y="365752"/>
                  </a:lnTo>
                  <a:lnTo>
                    <a:pt x="1157697" y="329188"/>
                  </a:lnTo>
                  <a:lnTo>
                    <a:pt x="1190034" y="293749"/>
                  </a:lnTo>
                  <a:lnTo>
                    <a:pt x="1223269" y="259578"/>
                  </a:lnTo>
                  <a:lnTo>
                    <a:pt x="1257502" y="226814"/>
                  </a:lnTo>
                  <a:lnTo>
                    <a:pt x="1292832" y="195599"/>
                  </a:lnTo>
                  <a:lnTo>
                    <a:pt x="1329359" y="166068"/>
                  </a:lnTo>
                  <a:lnTo>
                    <a:pt x="1367182" y="138369"/>
                  </a:lnTo>
                  <a:lnTo>
                    <a:pt x="1406400" y="112640"/>
                  </a:lnTo>
                  <a:lnTo>
                    <a:pt x="1447115" y="89022"/>
                  </a:lnTo>
                  <a:lnTo>
                    <a:pt x="1489425" y="67653"/>
                  </a:lnTo>
                  <a:lnTo>
                    <a:pt x="1533431" y="48674"/>
                  </a:lnTo>
                  <a:lnTo>
                    <a:pt x="1602847" y="25015"/>
                  </a:lnTo>
                  <a:lnTo>
                    <a:pt x="1676631" y="7524"/>
                  </a:lnTo>
                  <a:lnTo>
                    <a:pt x="1715281" y="1249"/>
                  </a:lnTo>
                  <a:lnTo>
                    <a:pt x="172460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90043" y="3137943"/>
              <a:ext cx="107274" cy="81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3843" y="3130843"/>
              <a:ext cx="270874" cy="81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57267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16267" y="3574842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73042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16267" y="2385255"/>
            <a:ext cx="82550" cy="412115"/>
            <a:chOff x="3916267" y="2385255"/>
            <a:chExt cx="82550" cy="412115"/>
          </a:xfrm>
        </p:grpSpPr>
        <p:sp>
          <p:nvSpPr>
            <p:cNvPr id="30" name="object 30"/>
            <p:cNvSpPr/>
            <p:nvPr/>
          </p:nvSpPr>
          <p:spPr>
            <a:xfrm>
              <a:off x="3957267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16267" y="2385255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73042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131916" y="257399"/>
            <a:ext cx="2024380" cy="4563110"/>
            <a:chOff x="4131916" y="257399"/>
            <a:chExt cx="2024380" cy="4563110"/>
          </a:xfrm>
        </p:grpSpPr>
        <p:sp>
          <p:nvSpPr>
            <p:cNvPr id="34" name="object 34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41441" y="2101895"/>
              <a:ext cx="998855" cy="2249170"/>
            </a:xfrm>
            <a:custGeom>
              <a:avLst/>
              <a:gdLst/>
              <a:ahLst/>
              <a:cxnLst/>
              <a:rect l="l" t="t" r="r" b="b"/>
              <a:pathLst>
                <a:path w="998854" h="2249170">
                  <a:moveTo>
                    <a:pt x="0" y="0"/>
                  </a:moveTo>
                  <a:lnTo>
                    <a:pt x="41586" y="1409"/>
                  </a:lnTo>
                  <a:lnTo>
                    <a:pt x="82692" y="5583"/>
                  </a:lnTo>
                  <a:lnTo>
                    <a:pt x="123287" y="12440"/>
                  </a:lnTo>
                  <a:lnTo>
                    <a:pt x="163342" y="21899"/>
                  </a:lnTo>
                  <a:lnTo>
                    <a:pt x="202826" y="33878"/>
                  </a:lnTo>
                  <a:lnTo>
                    <a:pt x="241711" y="48297"/>
                  </a:lnTo>
                  <a:lnTo>
                    <a:pt x="279967" y="65074"/>
                  </a:lnTo>
                  <a:lnTo>
                    <a:pt x="317564" y="84128"/>
                  </a:lnTo>
                  <a:lnTo>
                    <a:pt x="354474" y="105377"/>
                  </a:lnTo>
                  <a:lnTo>
                    <a:pt x="390665" y="128739"/>
                  </a:lnTo>
                  <a:lnTo>
                    <a:pt x="426109" y="154135"/>
                  </a:lnTo>
                  <a:lnTo>
                    <a:pt x="460776" y="181482"/>
                  </a:lnTo>
                  <a:lnTo>
                    <a:pt x="494637" y="210699"/>
                  </a:lnTo>
                  <a:lnTo>
                    <a:pt x="527662" y="241705"/>
                  </a:lnTo>
                  <a:lnTo>
                    <a:pt x="559821" y="274419"/>
                  </a:lnTo>
                  <a:lnTo>
                    <a:pt x="591086" y="308759"/>
                  </a:lnTo>
                  <a:lnTo>
                    <a:pt x="621425" y="344643"/>
                  </a:lnTo>
                  <a:lnTo>
                    <a:pt x="650810" y="381991"/>
                  </a:lnTo>
                  <a:lnTo>
                    <a:pt x="679212" y="420722"/>
                  </a:lnTo>
                  <a:lnTo>
                    <a:pt x="706600" y="460753"/>
                  </a:lnTo>
                  <a:lnTo>
                    <a:pt x="732945" y="502004"/>
                  </a:lnTo>
                  <a:lnTo>
                    <a:pt x="758218" y="544393"/>
                  </a:lnTo>
                  <a:lnTo>
                    <a:pt x="782389" y="587840"/>
                  </a:lnTo>
                  <a:lnTo>
                    <a:pt x="805428" y="632262"/>
                  </a:lnTo>
                  <a:lnTo>
                    <a:pt x="827307" y="677578"/>
                  </a:lnTo>
                  <a:lnTo>
                    <a:pt x="847994" y="723708"/>
                  </a:lnTo>
                  <a:lnTo>
                    <a:pt x="867461" y="770569"/>
                  </a:lnTo>
                  <a:lnTo>
                    <a:pt x="885679" y="818081"/>
                  </a:lnTo>
                  <a:lnTo>
                    <a:pt x="902617" y="866162"/>
                  </a:lnTo>
                  <a:lnTo>
                    <a:pt x="918246" y="914731"/>
                  </a:lnTo>
                  <a:lnTo>
                    <a:pt x="932536" y="963706"/>
                  </a:lnTo>
                  <a:lnTo>
                    <a:pt x="945459" y="1013007"/>
                  </a:lnTo>
                  <a:lnTo>
                    <a:pt x="956984" y="1062551"/>
                  </a:lnTo>
                  <a:lnTo>
                    <a:pt x="967081" y="1112259"/>
                  </a:lnTo>
                  <a:lnTo>
                    <a:pt x="975723" y="1162047"/>
                  </a:lnTo>
                  <a:lnTo>
                    <a:pt x="983494" y="1216502"/>
                  </a:lnTo>
                  <a:lnTo>
                    <a:pt x="989559" y="1270851"/>
                  </a:lnTo>
                  <a:lnTo>
                    <a:pt x="993991" y="1324986"/>
                  </a:lnTo>
                  <a:lnTo>
                    <a:pt x="996862" y="1378801"/>
                  </a:lnTo>
                  <a:lnTo>
                    <a:pt x="998245" y="1432191"/>
                  </a:lnTo>
                  <a:lnTo>
                    <a:pt x="998211" y="1485048"/>
                  </a:lnTo>
                  <a:lnTo>
                    <a:pt x="996834" y="1537267"/>
                  </a:lnTo>
                  <a:lnTo>
                    <a:pt x="994185" y="1588740"/>
                  </a:lnTo>
                  <a:lnTo>
                    <a:pt x="990338" y="1639362"/>
                  </a:lnTo>
                  <a:lnTo>
                    <a:pt x="985364" y="1689027"/>
                  </a:lnTo>
                  <a:lnTo>
                    <a:pt x="979336" y="1737627"/>
                  </a:lnTo>
                  <a:lnTo>
                    <a:pt x="972326" y="1785057"/>
                  </a:lnTo>
                  <a:lnTo>
                    <a:pt x="964408" y="1831210"/>
                  </a:lnTo>
                  <a:lnTo>
                    <a:pt x="955653" y="1875980"/>
                  </a:lnTo>
                  <a:lnTo>
                    <a:pt x="946134" y="1919261"/>
                  </a:lnTo>
                  <a:lnTo>
                    <a:pt x="935923" y="1960946"/>
                  </a:lnTo>
                  <a:lnTo>
                    <a:pt x="921364" y="2013864"/>
                  </a:lnTo>
                  <a:lnTo>
                    <a:pt x="905876" y="2063502"/>
                  </a:lnTo>
                  <a:lnTo>
                    <a:pt x="889632" y="2109608"/>
                  </a:lnTo>
                  <a:lnTo>
                    <a:pt x="872802" y="2151930"/>
                  </a:lnTo>
                  <a:lnTo>
                    <a:pt x="855559" y="2190218"/>
                  </a:lnTo>
                  <a:lnTo>
                    <a:pt x="838073" y="2224220"/>
                  </a:lnTo>
                  <a:lnTo>
                    <a:pt x="824898" y="2246770"/>
                  </a:lnTo>
                  <a:lnTo>
                    <a:pt x="823648" y="2248745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0565" y="4317466"/>
              <a:ext cx="104799" cy="996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70316" y="257399"/>
              <a:ext cx="1885946" cy="133305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300486" y="2773957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84553" y="4260927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44919" y="4365702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575100" y="4365702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7" name="object 7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67268" y="2385255"/>
            <a:ext cx="478155" cy="2435225"/>
            <a:chOff x="3067268" y="2385255"/>
            <a:chExt cx="478155" cy="2435225"/>
          </a:xfrm>
        </p:grpSpPr>
        <p:sp>
          <p:nvSpPr>
            <p:cNvPr id="12" name="object 12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6793" y="2481229"/>
              <a:ext cx="459105" cy="2329815"/>
            </a:xfrm>
            <a:custGeom>
              <a:avLst/>
              <a:gdLst/>
              <a:ahLst/>
              <a:cxnLst/>
              <a:rect l="l" t="t" r="r" b="b"/>
              <a:pathLst>
                <a:path w="459104" h="2329815">
                  <a:moveTo>
                    <a:pt x="0" y="1560086"/>
                  </a:moveTo>
                  <a:lnTo>
                    <a:pt x="458999" y="1560086"/>
                  </a:lnTo>
                  <a:lnTo>
                    <a:pt x="458999" y="2329285"/>
                  </a:lnTo>
                  <a:lnTo>
                    <a:pt x="0" y="2329285"/>
                  </a:lnTo>
                  <a:lnTo>
                    <a:pt x="0" y="1560086"/>
                  </a:lnTo>
                  <a:close/>
                </a:path>
                <a:path w="459104" h="2329815">
                  <a:moveTo>
                    <a:pt x="222999" y="30598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2674" y="3130843"/>
            <a:ext cx="3870325" cy="1958339"/>
            <a:chOff x="332674" y="3130843"/>
            <a:chExt cx="3870325" cy="1958339"/>
          </a:xfrm>
        </p:grpSpPr>
        <p:sp>
          <p:nvSpPr>
            <p:cNvPr id="19" name="object 19"/>
            <p:cNvSpPr/>
            <p:nvPr/>
          </p:nvSpPr>
          <p:spPr>
            <a:xfrm>
              <a:off x="1276887" y="3178868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47"/>
                  </a:moveTo>
                  <a:lnTo>
                    <a:pt x="54072" y="1288311"/>
                  </a:lnTo>
                  <a:lnTo>
                    <a:pt x="106026" y="1283788"/>
                  </a:lnTo>
                  <a:lnTo>
                    <a:pt x="155950" y="1276401"/>
                  </a:lnTo>
                  <a:lnTo>
                    <a:pt x="203933" y="1266274"/>
                  </a:lnTo>
                  <a:lnTo>
                    <a:pt x="250062" y="1253534"/>
                  </a:lnTo>
                  <a:lnTo>
                    <a:pt x="294426" y="1238303"/>
                  </a:lnTo>
                  <a:lnTo>
                    <a:pt x="337113" y="1220707"/>
                  </a:lnTo>
                  <a:lnTo>
                    <a:pt x="378212" y="1200869"/>
                  </a:lnTo>
                  <a:lnTo>
                    <a:pt x="417810" y="1178915"/>
                  </a:lnTo>
                  <a:lnTo>
                    <a:pt x="455996" y="1154970"/>
                  </a:lnTo>
                  <a:lnTo>
                    <a:pt x="492858" y="1129156"/>
                  </a:lnTo>
                  <a:lnTo>
                    <a:pt x="528485" y="1101600"/>
                  </a:lnTo>
                  <a:lnTo>
                    <a:pt x="562964" y="1072425"/>
                  </a:lnTo>
                  <a:lnTo>
                    <a:pt x="596384" y="1041756"/>
                  </a:lnTo>
                  <a:lnTo>
                    <a:pt x="628834" y="1009717"/>
                  </a:lnTo>
                  <a:lnTo>
                    <a:pt x="660400" y="976433"/>
                  </a:lnTo>
                  <a:lnTo>
                    <a:pt x="691173" y="942029"/>
                  </a:lnTo>
                  <a:lnTo>
                    <a:pt x="721239" y="906629"/>
                  </a:lnTo>
                  <a:lnTo>
                    <a:pt x="750688" y="870358"/>
                  </a:lnTo>
                  <a:lnTo>
                    <a:pt x="779607" y="833339"/>
                  </a:lnTo>
                  <a:lnTo>
                    <a:pt x="808084" y="795698"/>
                  </a:lnTo>
                  <a:lnTo>
                    <a:pt x="836209" y="757559"/>
                  </a:lnTo>
                  <a:lnTo>
                    <a:pt x="864069" y="719046"/>
                  </a:lnTo>
                  <a:lnTo>
                    <a:pt x="891752" y="680284"/>
                  </a:lnTo>
                  <a:lnTo>
                    <a:pt x="919348" y="641398"/>
                  </a:lnTo>
                  <a:lnTo>
                    <a:pt x="948094" y="600896"/>
                  </a:lnTo>
                  <a:lnTo>
                    <a:pt x="976939" y="560534"/>
                  </a:lnTo>
                  <a:lnTo>
                    <a:pt x="1005985" y="520453"/>
                  </a:lnTo>
                  <a:lnTo>
                    <a:pt x="1035330" y="480793"/>
                  </a:lnTo>
                  <a:lnTo>
                    <a:pt x="1065073" y="441696"/>
                  </a:lnTo>
                  <a:lnTo>
                    <a:pt x="1095316" y="403302"/>
                  </a:lnTo>
                  <a:lnTo>
                    <a:pt x="1126157" y="365752"/>
                  </a:lnTo>
                  <a:lnTo>
                    <a:pt x="1157697" y="329188"/>
                  </a:lnTo>
                  <a:lnTo>
                    <a:pt x="1190034" y="293749"/>
                  </a:lnTo>
                  <a:lnTo>
                    <a:pt x="1223269" y="259578"/>
                  </a:lnTo>
                  <a:lnTo>
                    <a:pt x="1257502" y="226814"/>
                  </a:lnTo>
                  <a:lnTo>
                    <a:pt x="1292832" y="195599"/>
                  </a:lnTo>
                  <a:lnTo>
                    <a:pt x="1329359" y="166068"/>
                  </a:lnTo>
                  <a:lnTo>
                    <a:pt x="1367182" y="138369"/>
                  </a:lnTo>
                  <a:lnTo>
                    <a:pt x="1406400" y="112640"/>
                  </a:lnTo>
                  <a:lnTo>
                    <a:pt x="1447115" y="89022"/>
                  </a:lnTo>
                  <a:lnTo>
                    <a:pt x="1489425" y="67653"/>
                  </a:lnTo>
                  <a:lnTo>
                    <a:pt x="1533431" y="48674"/>
                  </a:lnTo>
                  <a:lnTo>
                    <a:pt x="1602847" y="25015"/>
                  </a:lnTo>
                  <a:lnTo>
                    <a:pt x="1676631" y="7524"/>
                  </a:lnTo>
                  <a:lnTo>
                    <a:pt x="1715281" y="1249"/>
                  </a:lnTo>
                  <a:lnTo>
                    <a:pt x="172460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90043" y="3137943"/>
              <a:ext cx="107274" cy="81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3843" y="3130843"/>
              <a:ext cx="270874" cy="81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57267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16267" y="3574842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73042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16267" y="2385255"/>
            <a:ext cx="82550" cy="412115"/>
            <a:chOff x="3916267" y="2385255"/>
            <a:chExt cx="82550" cy="412115"/>
          </a:xfrm>
        </p:grpSpPr>
        <p:sp>
          <p:nvSpPr>
            <p:cNvPr id="30" name="object 30"/>
            <p:cNvSpPr/>
            <p:nvPr/>
          </p:nvSpPr>
          <p:spPr>
            <a:xfrm>
              <a:off x="3957267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16267" y="2385255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73042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410541" y="4031791"/>
            <a:ext cx="478155" cy="788670"/>
            <a:chOff x="4410541" y="4031791"/>
            <a:chExt cx="478155" cy="788670"/>
          </a:xfrm>
        </p:grpSpPr>
        <p:sp>
          <p:nvSpPr>
            <p:cNvPr id="34" name="object 34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4141616" y="3130843"/>
            <a:ext cx="270574" cy="819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430516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573740" y="2385255"/>
            <a:ext cx="82550" cy="402590"/>
            <a:chOff x="4573740" y="2385255"/>
            <a:chExt cx="82550" cy="402590"/>
          </a:xfrm>
        </p:grpSpPr>
        <p:sp>
          <p:nvSpPr>
            <p:cNvPr id="39" name="object 39"/>
            <p:cNvSpPr/>
            <p:nvPr/>
          </p:nvSpPr>
          <p:spPr>
            <a:xfrm>
              <a:off x="4614715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3740" y="2385255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430516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573740" y="3574842"/>
            <a:ext cx="82550" cy="466725"/>
            <a:chOff x="4573740" y="3574842"/>
            <a:chExt cx="82550" cy="466725"/>
          </a:xfrm>
        </p:grpSpPr>
        <p:sp>
          <p:nvSpPr>
            <p:cNvPr id="43" name="object 43"/>
            <p:cNvSpPr/>
            <p:nvPr/>
          </p:nvSpPr>
          <p:spPr>
            <a:xfrm>
              <a:off x="4614715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73740" y="3574842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184553" y="4260927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44919" y="4365702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575100" y="4365702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7" name="object 7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67268" y="2385255"/>
            <a:ext cx="478155" cy="2435225"/>
            <a:chOff x="3067268" y="2385255"/>
            <a:chExt cx="478155" cy="2435225"/>
          </a:xfrm>
        </p:grpSpPr>
        <p:sp>
          <p:nvSpPr>
            <p:cNvPr id="12" name="object 12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6793" y="2481229"/>
              <a:ext cx="459105" cy="2329815"/>
            </a:xfrm>
            <a:custGeom>
              <a:avLst/>
              <a:gdLst/>
              <a:ahLst/>
              <a:cxnLst/>
              <a:rect l="l" t="t" r="r" b="b"/>
              <a:pathLst>
                <a:path w="459104" h="2329815">
                  <a:moveTo>
                    <a:pt x="0" y="1560086"/>
                  </a:moveTo>
                  <a:lnTo>
                    <a:pt x="458999" y="1560086"/>
                  </a:lnTo>
                  <a:lnTo>
                    <a:pt x="458999" y="2329285"/>
                  </a:lnTo>
                  <a:lnTo>
                    <a:pt x="0" y="2329285"/>
                  </a:lnTo>
                  <a:lnTo>
                    <a:pt x="0" y="1560086"/>
                  </a:lnTo>
                  <a:close/>
                </a:path>
                <a:path w="459104" h="2329815">
                  <a:moveTo>
                    <a:pt x="222999" y="30598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2674" y="3130843"/>
            <a:ext cx="3870325" cy="1958339"/>
            <a:chOff x="332674" y="3130843"/>
            <a:chExt cx="3870325" cy="1958339"/>
          </a:xfrm>
        </p:grpSpPr>
        <p:sp>
          <p:nvSpPr>
            <p:cNvPr id="19" name="object 19"/>
            <p:cNvSpPr/>
            <p:nvPr/>
          </p:nvSpPr>
          <p:spPr>
            <a:xfrm>
              <a:off x="1276887" y="3178868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47"/>
                  </a:moveTo>
                  <a:lnTo>
                    <a:pt x="54072" y="1288311"/>
                  </a:lnTo>
                  <a:lnTo>
                    <a:pt x="106026" y="1283788"/>
                  </a:lnTo>
                  <a:lnTo>
                    <a:pt x="155950" y="1276401"/>
                  </a:lnTo>
                  <a:lnTo>
                    <a:pt x="203933" y="1266274"/>
                  </a:lnTo>
                  <a:lnTo>
                    <a:pt x="250062" y="1253534"/>
                  </a:lnTo>
                  <a:lnTo>
                    <a:pt x="294426" y="1238303"/>
                  </a:lnTo>
                  <a:lnTo>
                    <a:pt x="337113" y="1220707"/>
                  </a:lnTo>
                  <a:lnTo>
                    <a:pt x="378212" y="1200869"/>
                  </a:lnTo>
                  <a:lnTo>
                    <a:pt x="417810" y="1178915"/>
                  </a:lnTo>
                  <a:lnTo>
                    <a:pt x="455996" y="1154970"/>
                  </a:lnTo>
                  <a:lnTo>
                    <a:pt x="492858" y="1129156"/>
                  </a:lnTo>
                  <a:lnTo>
                    <a:pt x="528485" y="1101600"/>
                  </a:lnTo>
                  <a:lnTo>
                    <a:pt x="562964" y="1072425"/>
                  </a:lnTo>
                  <a:lnTo>
                    <a:pt x="596384" y="1041756"/>
                  </a:lnTo>
                  <a:lnTo>
                    <a:pt x="628834" y="1009717"/>
                  </a:lnTo>
                  <a:lnTo>
                    <a:pt x="660400" y="976433"/>
                  </a:lnTo>
                  <a:lnTo>
                    <a:pt x="691173" y="942029"/>
                  </a:lnTo>
                  <a:lnTo>
                    <a:pt x="721239" y="906629"/>
                  </a:lnTo>
                  <a:lnTo>
                    <a:pt x="750688" y="870358"/>
                  </a:lnTo>
                  <a:lnTo>
                    <a:pt x="779607" y="833339"/>
                  </a:lnTo>
                  <a:lnTo>
                    <a:pt x="808084" y="795698"/>
                  </a:lnTo>
                  <a:lnTo>
                    <a:pt x="836209" y="757559"/>
                  </a:lnTo>
                  <a:lnTo>
                    <a:pt x="864069" y="719046"/>
                  </a:lnTo>
                  <a:lnTo>
                    <a:pt x="891752" y="680284"/>
                  </a:lnTo>
                  <a:lnTo>
                    <a:pt x="919348" y="641398"/>
                  </a:lnTo>
                  <a:lnTo>
                    <a:pt x="948094" y="600896"/>
                  </a:lnTo>
                  <a:lnTo>
                    <a:pt x="976939" y="560534"/>
                  </a:lnTo>
                  <a:lnTo>
                    <a:pt x="1005985" y="520453"/>
                  </a:lnTo>
                  <a:lnTo>
                    <a:pt x="1035330" y="480793"/>
                  </a:lnTo>
                  <a:lnTo>
                    <a:pt x="1065073" y="441696"/>
                  </a:lnTo>
                  <a:lnTo>
                    <a:pt x="1095316" y="403302"/>
                  </a:lnTo>
                  <a:lnTo>
                    <a:pt x="1126157" y="365752"/>
                  </a:lnTo>
                  <a:lnTo>
                    <a:pt x="1157697" y="329188"/>
                  </a:lnTo>
                  <a:lnTo>
                    <a:pt x="1190034" y="293749"/>
                  </a:lnTo>
                  <a:lnTo>
                    <a:pt x="1223269" y="259578"/>
                  </a:lnTo>
                  <a:lnTo>
                    <a:pt x="1257502" y="226814"/>
                  </a:lnTo>
                  <a:lnTo>
                    <a:pt x="1292832" y="195599"/>
                  </a:lnTo>
                  <a:lnTo>
                    <a:pt x="1329359" y="166068"/>
                  </a:lnTo>
                  <a:lnTo>
                    <a:pt x="1367182" y="138369"/>
                  </a:lnTo>
                  <a:lnTo>
                    <a:pt x="1406400" y="112640"/>
                  </a:lnTo>
                  <a:lnTo>
                    <a:pt x="1447115" y="89022"/>
                  </a:lnTo>
                  <a:lnTo>
                    <a:pt x="1489425" y="67653"/>
                  </a:lnTo>
                  <a:lnTo>
                    <a:pt x="1533431" y="48674"/>
                  </a:lnTo>
                  <a:lnTo>
                    <a:pt x="1602847" y="25015"/>
                  </a:lnTo>
                  <a:lnTo>
                    <a:pt x="1676631" y="7524"/>
                  </a:lnTo>
                  <a:lnTo>
                    <a:pt x="1715281" y="1249"/>
                  </a:lnTo>
                  <a:lnTo>
                    <a:pt x="172460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90043" y="3137943"/>
              <a:ext cx="107274" cy="81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3843" y="3130843"/>
              <a:ext cx="270874" cy="81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57267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16267" y="3574842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73042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16267" y="2385255"/>
            <a:ext cx="82550" cy="412115"/>
            <a:chOff x="3916267" y="2385255"/>
            <a:chExt cx="82550" cy="412115"/>
          </a:xfrm>
        </p:grpSpPr>
        <p:sp>
          <p:nvSpPr>
            <p:cNvPr id="30" name="object 30"/>
            <p:cNvSpPr/>
            <p:nvPr/>
          </p:nvSpPr>
          <p:spPr>
            <a:xfrm>
              <a:off x="3957267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16267" y="2385255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73042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410541" y="4031791"/>
            <a:ext cx="478155" cy="788670"/>
            <a:chOff x="4410541" y="4031791"/>
            <a:chExt cx="478155" cy="788670"/>
          </a:xfrm>
        </p:grpSpPr>
        <p:sp>
          <p:nvSpPr>
            <p:cNvPr id="34" name="object 34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4141616" y="3130843"/>
            <a:ext cx="270574" cy="819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430516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573740" y="2385255"/>
            <a:ext cx="82550" cy="402590"/>
            <a:chOff x="4573740" y="2385255"/>
            <a:chExt cx="82550" cy="402590"/>
          </a:xfrm>
        </p:grpSpPr>
        <p:sp>
          <p:nvSpPr>
            <p:cNvPr id="39" name="object 39"/>
            <p:cNvSpPr/>
            <p:nvPr/>
          </p:nvSpPr>
          <p:spPr>
            <a:xfrm>
              <a:off x="4614715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3740" y="2385255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430516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573740" y="3574842"/>
            <a:ext cx="82550" cy="466725"/>
            <a:chOff x="4573740" y="3574842"/>
            <a:chExt cx="82550" cy="466725"/>
          </a:xfrm>
        </p:grpSpPr>
        <p:sp>
          <p:nvSpPr>
            <p:cNvPr id="43" name="object 43"/>
            <p:cNvSpPr/>
            <p:nvPr/>
          </p:nvSpPr>
          <p:spPr>
            <a:xfrm>
              <a:off x="4614715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73740" y="3574842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4789390" y="2092370"/>
            <a:ext cx="958850" cy="494030"/>
            <a:chOff x="4789390" y="2092370"/>
            <a:chExt cx="958850" cy="494030"/>
          </a:xfrm>
        </p:grpSpPr>
        <p:sp>
          <p:nvSpPr>
            <p:cNvPr id="46" name="object 46"/>
            <p:cNvSpPr/>
            <p:nvPr/>
          </p:nvSpPr>
          <p:spPr>
            <a:xfrm>
              <a:off x="4798915" y="2101895"/>
              <a:ext cx="862965" cy="436245"/>
            </a:xfrm>
            <a:custGeom>
              <a:avLst/>
              <a:gdLst/>
              <a:ahLst/>
              <a:cxnLst/>
              <a:rect l="l" t="t" r="r" b="b"/>
              <a:pathLst>
                <a:path w="862964" h="436244">
                  <a:moveTo>
                    <a:pt x="0" y="0"/>
                  </a:moveTo>
                  <a:lnTo>
                    <a:pt x="862473" y="435949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37688" y="2500219"/>
              <a:ext cx="110399" cy="861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912638" y="2162253"/>
            <a:ext cx="185102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&lt;END&gt;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=&gt;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finish.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184553" y="4260927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844919" y="4365702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75100" y="4365702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931" y="699261"/>
            <a:ext cx="1861791" cy="1367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1955" y="2133459"/>
            <a:ext cx="138747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cat sitting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  suitcase </a:t>
            </a:r>
            <a:r>
              <a:rPr sz="1200" i="1" spc="-5" dirty="0">
                <a:latin typeface="Arial"/>
                <a:cs typeface="Arial"/>
              </a:rPr>
              <a:t>on the</a:t>
            </a:r>
            <a:r>
              <a:rPr sz="1200" i="1" spc="-10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floor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0627" y="699261"/>
            <a:ext cx="2051713" cy="136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3662" y="2133459"/>
            <a:ext cx="160210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cat </a:t>
            </a:r>
            <a:r>
              <a:rPr sz="1200" i="1" spc="-5" dirty="0">
                <a:latin typeface="Arial"/>
                <a:cs typeface="Arial"/>
              </a:rPr>
              <a:t>is </a:t>
            </a:r>
            <a:r>
              <a:rPr sz="1200" i="1" dirty="0">
                <a:latin typeface="Arial"/>
                <a:cs typeface="Arial"/>
              </a:rPr>
              <a:t>sitting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5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tree  branch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4365" y="699261"/>
            <a:ext cx="2051720" cy="1368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87411" y="2133459"/>
            <a:ext cx="153479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dog is </a:t>
            </a:r>
            <a:r>
              <a:rPr sz="1200" i="1" dirty="0">
                <a:latin typeface="Arial"/>
                <a:cs typeface="Arial"/>
              </a:rPr>
              <a:t>running </a:t>
            </a:r>
            <a:r>
              <a:rPr sz="1200" i="1" spc="-5" dirty="0">
                <a:latin typeface="Arial"/>
                <a:cs typeface="Arial"/>
              </a:rPr>
              <a:t>in</a:t>
            </a:r>
            <a:r>
              <a:rPr sz="1200" i="1" spc="-14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the  grass with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frisbee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08336" y="700056"/>
            <a:ext cx="2051695" cy="1367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1357" y="2133459"/>
            <a:ext cx="188087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white teddy bear </a:t>
            </a:r>
            <a:r>
              <a:rPr sz="1200" i="1" dirty="0">
                <a:latin typeface="Arial"/>
                <a:cs typeface="Arial"/>
              </a:rPr>
              <a:t>sitting</a:t>
            </a:r>
            <a:r>
              <a:rPr sz="1200" i="1" spc="-1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in  the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grass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931" y="2692954"/>
            <a:ext cx="1861793" cy="1240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1706" y="4000584"/>
            <a:ext cx="176911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spc="-35" dirty="0">
                <a:latin typeface="Arial"/>
                <a:cs typeface="Arial"/>
              </a:rPr>
              <a:t>Two </a:t>
            </a:r>
            <a:r>
              <a:rPr sz="1200" i="1" spc="-5" dirty="0">
                <a:latin typeface="Arial"/>
                <a:cs typeface="Arial"/>
              </a:rPr>
              <a:t>people walking on  the beach with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surfboards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3660" y="4000584"/>
            <a:ext cx="175006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spc="-35" dirty="0">
                <a:latin typeface="Arial"/>
                <a:cs typeface="Arial"/>
              </a:rPr>
              <a:t>Two </a:t>
            </a:r>
            <a:r>
              <a:rPr sz="1200" i="1" spc="-5" dirty="0">
                <a:latin typeface="Arial"/>
                <a:cs typeface="Arial"/>
              </a:rPr>
              <a:t>giraffes </a:t>
            </a:r>
            <a:r>
              <a:rPr sz="1200" i="1" dirty="0">
                <a:latin typeface="Arial"/>
                <a:cs typeface="Arial"/>
              </a:rPr>
              <a:t>standing </a:t>
            </a:r>
            <a:r>
              <a:rPr sz="1200" i="1" spc="-5" dirty="0">
                <a:latin typeface="Arial"/>
                <a:cs typeface="Arial"/>
              </a:rPr>
              <a:t>in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grassy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field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83615" y="2692944"/>
            <a:ext cx="1861796" cy="12406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43535" y="2692944"/>
            <a:ext cx="1861793" cy="12406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66303" y="4000584"/>
            <a:ext cx="178879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man riding a </a:t>
            </a:r>
            <a:r>
              <a:rPr sz="1200" i="1" spc="-5" dirty="0">
                <a:latin typeface="Arial"/>
                <a:cs typeface="Arial"/>
              </a:rPr>
              <a:t>dirt bike</a:t>
            </a:r>
            <a:r>
              <a:rPr sz="1200" i="1" spc="-16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on 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dirt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track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6071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Captioning: </a:t>
            </a:r>
            <a:r>
              <a:rPr sz="3000" spc="-10" dirty="0"/>
              <a:t>Example</a:t>
            </a:r>
            <a:r>
              <a:rPr sz="3000" spc="-90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17" name="object 17"/>
          <p:cNvSpPr/>
          <p:nvPr/>
        </p:nvSpPr>
        <p:spPr>
          <a:xfrm>
            <a:off x="2604619" y="2696744"/>
            <a:ext cx="1861796" cy="12377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67086" y="4034816"/>
            <a:ext cx="163512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tennis player in</a:t>
            </a:r>
            <a:r>
              <a:rPr sz="1200" i="1" spc="-13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action  on the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court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9831" y="133576"/>
            <a:ext cx="12877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Captions generated using </a:t>
            </a:r>
            <a:r>
              <a:rPr sz="600" u="sng" spc="-5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10"/>
              </a:rPr>
              <a:t>neuraltalk2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 All images are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  <a:hlinkClick r:id="rId11"/>
              </a:rPr>
              <a:t>CC0 Public</a:t>
            </a:r>
            <a:r>
              <a:rPr sz="600" spc="-30" dirty="0">
                <a:solidFill>
                  <a:srgbClr val="B6B6B6"/>
                </a:solidFill>
                <a:latin typeface="Arial"/>
                <a:cs typeface="Arial"/>
                <a:hlinkClick r:id="rId11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  <a:hlinkClick r:id="rId11"/>
              </a:rPr>
              <a:t>domain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: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35329" y="321345"/>
            <a:ext cx="673735" cy="9525"/>
          </a:xfrm>
          <a:custGeom>
            <a:avLst/>
            <a:gdLst/>
            <a:ahLst/>
            <a:cxnLst/>
            <a:rect l="l" t="t" r="r" b="b"/>
            <a:pathLst>
              <a:path w="673734" h="9525">
                <a:moveTo>
                  <a:pt x="673411" y="9524"/>
                </a:moveTo>
                <a:lnTo>
                  <a:pt x="0" y="9524"/>
                </a:lnTo>
                <a:lnTo>
                  <a:pt x="0" y="0"/>
                </a:lnTo>
                <a:lnTo>
                  <a:pt x="673411" y="0"/>
                </a:lnTo>
                <a:lnTo>
                  <a:pt x="673411" y="9524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39831" y="324076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B6B6B6"/>
                </a:solidFill>
                <a:latin typeface="Arial"/>
                <a:cs typeface="Arial"/>
                <a:hlinkClick r:id="rId12"/>
              </a:rPr>
              <a:t>cat suitcase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, 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  <a:hlinkClick r:id="rId13"/>
              </a:rPr>
              <a:t>cat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  <a:hlinkClick r:id="rId13"/>
              </a:rPr>
              <a:t>tree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,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  <a:hlinkClick r:id="rId14"/>
              </a:rPr>
              <a:t>dog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sz="600" spc="-6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  <a:hlinkClick r:id="rId15"/>
              </a:rPr>
              <a:t>bear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,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52525" y="416597"/>
            <a:ext cx="1063625" cy="9525"/>
          </a:xfrm>
          <a:custGeom>
            <a:avLst/>
            <a:gdLst/>
            <a:ahLst/>
            <a:cxnLst/>
            <a:rect l="l" t="t" r="r" b="b"/>
            <a:pathLst>
              <a:path w="1063625" h="9525">
                <a:moveTo>
                  <a:pt x="402361" y="0"/>
                </a:moveTo>
                <a:lnTo>
                  <a:pt x="0" y="0"/>
                </a:lnTo>
                <a:lnTo>
                  <a:pt x="0" y="9525"/>
                </a:lnTo>
                <a:lnTo>
                  <a:pt x="402361" y="9525"/>
                </a:lnTo>
                <a:lnTo>
                  <a:pt x="402361" y="0"/>
                </a:lnTo>
                <a:close/>
              </a:path>
              <a:path w="1063625" h="9525">
                <a:moveTo>
                  <a:pt x="698817" y="0"/>
                </a:moveTo>
                <a:lnTo>
                  <a:pt x="444703" y="0"/>
                </a:lnTo>
                <a:lnTo>
                  <a:pt x="444703" y="9525"/>
                </a:lnTo>
                <a:lnTo>
                  <a:pt x="698817" y="9525"/>
                </a:lnTo>
                <a:lnTo>
                  <a:pt x="698817" y="0"/>
                </a:lnTo>
                <a:close/>
              </a:path>
              <a:path w="1063625" h="9525">
                <a:moveTo>
                  <a:pt x="868299" y="0"/>
                </a:moveTo>
                <a:lnTo>
                  <a:pt x="741159" y="0"/>
                </a:lnTo>
                <a:lnTo>
                  <a:pt x="741159" y="9525"/>
                </a:lnTo>
                <a:lnTo>
                  <a:pt x="868299" y="9525"/>
                </a:lnTo>
                <a:lnTo>
                  <a:pt x="868299" y="0"/>
                </a:lnTo>
                <a:close/>
              </a:path>
              <a:path w="1063625" h="9525">
                <a:moveTo>
                  <a:pt x="1063155" y="0"/>
                </a:moveTo>
                <a:lnTo>
                  <a:pt x="910640" y="0"/>
                </a:lnTo>
                <a:lnTo>
                  <a:pt x="910640" y="9525"/>
                </a:lnTo>
                <a:lnTo>
                  <a:pt x="1063155" y="9525"/>
                </a:lnTo>
                <a:lnTo>
                  <a:pt x="1063155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39831" y="419326"/>
            <a:ext cx="1167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16"/>
              </a:rPr>
              <a:t>surfers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, </a:t>
            </a:r>
            <a:r>
              <a:rPr sz="600" u="sng" spc="-5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17"/>
              </a:rPr>
              <a:t>tennis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, </a:t>
            </a:r>
            <a:r>
              <a:rPr sz="600" u="sng" spc="-5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18"/>
              </a:rPr>
              <a:t>giraffe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sz="600" spc="-6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19"/>
              </a:rPr>
              <a:t>motorcycle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53AC7D45-A462-475A-BFF1-EB711741F725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27" name="object 2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563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Captioning: Failure</a:t>
            </a:r>
            <a:r>
              <a:rPr sz="3000" spc="-95" dirty="0"/>
              <a:t> </a:t>
            </a:r>
            <a:r>
              <a:rPr sz="3000" spc="-5" dirty="0"/>
              <a:t>Cases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62474" y="800148"/>
            <a:ext cx="2211595" cy="1473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099" y="2248825"/>
            <a:ext cx="171450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woman is holding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cat  </a:t>
            </a:r>
            <a:r>
              <a:rPr sz="1200" i="1" spc="-5" dirty="0">
                <a:latin typeface="Arial"/>
                <a:cs typeface="Arial"/>
              </a:rPr>
              <a:t>in her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hand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08069" y="1094147"/>
            <a:ext cx="1803371" cy="2715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174" y="2763729"/>
            <a:ext cx="2128795" cy="1413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849" y="3821143"/>
            <a:ext cx="4184650" cy="77470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409825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woman </a:t>
            </a:r>
            <a:r>
              <a:rPr sz="1200" i="1" dirty="0">
                <a:latin typeface="Arial"/>
                <a:cs typeface="Arial"/>
              </a:rPr>
              <a:t>standing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beach holding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surfboard</a:t>
            </a:r>
            <a:endParaRPr sz="1200">
              <a:latin typeface="Arial"/>
              <a:cs typeface="Arial"/>
            </a:endParaRPr>
          </a:p>
          <a:p>
            <a:pPr marL="12700" marR="2327275">
              <a:lnSpc>
                <a:spcPts val="1420"/>
              </a:lnSpc>
              <a:spcBef>
                <a:spcPts val="19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person holding </a:t>
            </a:r>
            <a:r>
              <a:rPr sz="1200" i="1" dirty="0">
                <a:latin typeface="Arial"/>
                <a:cs typeface="Arial"/>
              </a:rPr>
              <a:t>a  computer mouse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desk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3340" y="966298"/>
            <a:ext cx="2098140" cy="15735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84508" y="921852"/>
            <a:ext cx="137414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bird is perched</a:t>
            </a:r>
            <a:r>
              <a:rPr sz="1200" i="1" spc="-13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on 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tree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branch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13340" y="2716679"/>
            <a:ext cx="2361295" cy="1573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47655" y="2813018"/>
            <a:ext cx="1143000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man </a:t>
            </a:r>
            <a:r>
              <a:rPr sz="1200" i="1" spc="-5" dirty="0">
                <a:latin typeface="Arial"/>
                <a:cs typeface="Arial"/>
              </a:rPr>
              <a:t>in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baseball</a:t>
            </a:r>
            <a:r>
              <a:rPr sz="1200" i="1" spc="-8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uniform  throwing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ball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7112E4C6-A4A2-46C4-A58F-D9F6A29FA9AF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7286" y="128126"/>
            <a:ext cx="1313180" cy="307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Captions generated using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neuraltalk2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All images are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 CC0 Public domain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: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fur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coa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  <a:hlinkClick r:id="rId9"/>
              </a:rPr>
              <a:t>t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,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0"/>
              </a:rPr>
              <a:t>handstand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, </a:t>
            </a:r>
            <a:r>
              <a:rPr sz="6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1"/>
              </a:rPr>
              <a:t>spider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1"/>
              </a:rPr>
              <a:t>web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,</a:t>
            </a:r>
            <a:r>
              <a:rPr sz="600" spc="-6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2"/>
              </a:rPr>
              <a:t>basebal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2"/>
              </a:rPr>
              <a:t>l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Image Captioning with</a:t>
            </a:r>
            <a:r>
              <a:rPr sz="3000" spc="-254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Attention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6110" y="1373322"/>
            <a:ext cx="6688252" cy="2963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4" y="4343200"/>
            <a:ext cx="6365875" cy="24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Attend, and </a:t>
            </a:r>
            <a:r>
              <a:rPr sz="800" spc="-25" dirty="0">
                <a:latin typeface="Arial"/>
                <a:cs typeface="Arial"/>
              </a:rPr>
              <a:t>Tell: </a:t>
            </a:r>
            <a:r>
              <a:rPr sz="800" spc="-5" dirty="0">
                <a:latin typeface="Arial"/>
                <a:cs typeface="Arial"/>
              </a:rPr>
              <a:t>Neural Image Caption Generation with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Kelvin Xu, </a:t>
            </a:r>
            <a:r>
              <a:rPr sz="600" dirty="0">
                <a:latin typeface="Arial"/>
                <a:cs typeface="Arial"/>
              </a:rPr>
              <a:t>Jimmy </a:t>
            </a:r>
            <a:r>
              <a:rPr sz="600" spc="-5" dirty="0">
                <a:latin typeface="Arial"/>
                <a:cs typeface="Arial"/>
              </a:rPr>
              <a:t>Lei Ba, </a:t>
            </a:r>
            <a:r>
              <a:rPr sz="600" dirty="0">
                <a:latin typeface="Arial"/>
                <a:cs typeface="Arial"/>
              </a:rPr>
              <a:t>Jamie </a:t>
            </a:r>
            <a:r>
              <a:rPr sz="600" spc="-5" dirty="0">
                <a:latin typeface="Arial"/>
                <a:cs typeface="Arial"/>
              </a:rPr>
              <a:t>Kiros, Kyunghyun Cho, Aaron Courville, Ruslan </a:t>
            </a:r>
            <a:r>
              <a:rPr sz="600" spc="-10" dirty="0">
                <a:latin typeface="Arial"/>
                <a:cs typeface="Arial"/>
              </a:rPr>
              <a:t>Salakhutdinov, </a:t>
            </a:r>
            <a:r>
              <a:rPr sz="600" spc="-5" dirty="0">
                <a:latin typeface="Arial"/>
                <a:cs typeface="Arial"/>
              </a:rPr>
              <a:t>Richard S. Zemel, and </a:t>
            </a:r>
            <a:r>
              <a:rPr sz="600" spc="-15" dirty="0">
                <a:latin typeface="Arial"/>
                <a:cs typeface="Arial"/>
              </a:rPr>
              <a:t>Yoshua </a:t>
            </a:r>
            <a:r>
              <a:rPr sz="600" spc="-5" dirty="0">
                <a:latin typeface="Arial"/>
                <a:cs typeface="Arial"/>
              </a:rPr>
              <a:t>Benchio, 2015. Reproduced 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Les D06: 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fld id="{800123E8-5F7F-4695-999D-A3C3D7B5C09D}" type="datetime1">
              <a:rPr lang="en-US" spc="-5" smtClean="0"/>
              <a:t>3/24/2021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3691" y="869311"/>
            <a:ext cx="42856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RNN focuses its attention at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different </a:t>
            </a:r>
            <a:r>
              <a:rPr sz="1400" dirty="0">
                <a:latin typeface="Arial"/>
                <a:cs typeface="Arial"/>
              </a:rPr>
              <a:t>spatial </a:t>
            </a:r>
            <a:r>
              <a:rPr sz="1400" spc="-5" dirty="0">
                <a:latin typeface="Arial"/>
                <a:cs typeface="Arial"/>
              </a:rPr>
              <a:t>location  when generating each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7527</Words>
  <Application>Microsoft Office PowerPoint</Application>
  <PresentationFormat>On-screen Show (16:9)</PresentationFormat>
  <Paragraphs>1969</Paragraphs>
  <Slides>128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128</vt:i4>
      </vt:variant>
    </vt:vector>
  </HeadingPairs>
  <TitlesOfParts>
    <vt:vector size="136" baseType="lpstr">
      <vt:lpstr>AoyagiKouzanFontT</vt:lpstr>
      <vt:lpstr>Arial</vt:lpstr>
      <vt:lpstr>Calibri</vt:lpstr>
      <vt:lpstr>Cambria Math</vt:lpstr>
      <vt:lpstr>Times New Roman</vt:lpstr>
      <vt:lpstr>Wingdings 2</vt:lpstr>
      <vt:lpstr>Office Theme</vt:lpstr>
      <vt:lpstr>Clarity</vt:lpstr>
      <vt:lpstr>CPSC 4430/5440: Machine Learning LessonD06(a): Recurrent  Neural Networks</vt:lpstr>
      <vt:lpstr>Outline</vt:lpstr>
      <vt:lpstr>Last Time: CNN Architectures</vt:lpstr>
      <vt:lpstr>Last Time: CNN Architectures</vt:lpstr>
      <vt:lpstr>PowerPoint Presentation</vt:lpstr>
      <vt:lpstr>PowerPoint Presentation</vt:lpstr>
      <vt:lpstr>Comparing complexity of Various CNN Architecture...</vt:lpstr>
      <vt:lpstr>Efficient networks...</vt:lpstr>
      <vt:lpstr>Meta-learning: Learning to learn network architectures...</vt:lpstr>
      <vt:lpstr>Meta-learning: Learning to learn network architectures...  Learning Transferable Architectures for Scalable Image  Recognition</vt:lpstr>
      <vt:lpstr>Today: Recurrent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Sequential Processing of Non-Sequence Data</vt:lpstr>
      <vt:lpstr>Sequential Processing of Non-Sequence Data Generate images one piece at a time!</vt:lpstr>
      <vt:lpstr>Feed-forward vs Recurrent 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Recurrent Neural Network</vt:lpstr>
      <vt:lpstr>Recurrent Neural Network</vt:lpstr>
      <vt:lpstr>Recurrent Neural Network</vt:lpstr>
      <vt:lpstr>Recurrent Neural Network</vt:lpstr>
      <vt:lpstr>(Simple) Recurrent Neural Network The state consists of a single “hidden” vector h:</vt:lpstr>
      <vt:lpstr>RNN: Computational Graph</vt:lpstr>
      <vt:lpstr>RNN: Computational Graph</vt:lpstr>
      <vt:lpstr>RNN: Computational Graph</vt:lpstr>
      <vt:lpstr>RNN: Computational Graph</vt:lpstr>
      <vt:lpstr>RNN: Computational Graph: Many to Many</vt:lpstr>
      <vt:lpstr>RNN: Computational Graph: Many to Many</vt:lpstr>
      <vt:lpstr>RNN: Computational Graph: Many to Many</vt:lpstr>
      <vt:lpstr>RNN: Computational Graph: Many to One</vt:lpstr>
      <vt:lpstr>RNN: Computational Graph: One to Many</vt:lpstr>
      <vt:lpstr>Sequence to Sequence: Many-to-one +  one-to-many</vt:lpstr>
      <vt:lpstr>Sequence to Sequence: Many-to-one +  one-to-many</vt:lpstr>
      <vt:lpstr>Application Examples of RNN</vt:lpstr>
      <vt:lpstr>PowerPoint Presentation</vt:lpstr>
      <vt:lpstr>PowerPoint Presentation</vt:lpstr>
      <vt:lpstr>PowerPoint Presentation</vt:lpstr>
      <vt:lpstr>Example:  Character-level  Language Model  Sampling</vt:lpstr>
      <vt:lpstr>Example:  Character-level  Language Model  Sampling</vt:lpstr>
      <vt:lpstr>Example:  Character-level  Language Model  Sampling</vt:lpstr>
      <vt:lpstr>PowerPoint Presentation</vt:lpstr>
      <vt:lpstr>Backpropagation through time</vt:lpstr>
      <vt:lpstr>Truncated Backpropagation through time</vt:lpstr>
      <vt:lpstr>Truncated Backpropagation through time</vt:lpstr>
      <vt:lpstr>PowerPoint Presentation</vt:lpstr>
      <vt:lpstr>min-char-rnn.py gist: 112 lines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Generated  C code</vt:lpstr>
      <vt:lpstr>PowerPoint Presentation</vt:lpstr>
      <vt:lpstr>PowerPoint Presentation</vt:lpstr>
      <vt:lpstr>Searching for interpretable cells</vt:lpstr>
      <vt:lpstr>Searching for interpretable cells</vt:lpstr>
      <vt:lpstr>Searching for interpretable cells</vt:lpstr>
      <vt:lpstr>Searching for interpretable cells</vt:lpstr>
      <vt:lpstr>PowerPoint Presentation</vt:lpstr>
      <vt:lpstr>PowerPoint Presentation</vt:lpstr>
      <vt:lpstr>PowerPoint Presentation</vt:lpstr>
      <vt:lpstr>Image Captioning</vt:lpstr>
      <vt:lpstr>Recurrent Neural Network</vt:lpstr>
      <vt:lpstr>test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Captioning: Example Results</vt:lpstr>
      <vt:lpstr>Image Captioning: Failure Cases</vt:lpstr>
      <vt:lpstr>PowerPoint Presentation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Visual Question Answering</vt:lpstr>
      <vt:lpstr>Visual Question Answering: RNNs with Attention</vt:lpstr>
      <vt:lpstr>Multilayer RNNs</vt:lpstr>
      <vt:lpstr>Vanilla RNN Gradient Flow</vt:lpstr>
      <vt:lpstr>Vanilla RNN Gradient Flow</vt:lpstr>
      <vt:lpstr>Vanilla RNN Gradient Flow</vt:lpstr>
      <vt:lpstr>Vanilla RNN Gradient Flow</vt:lpstr>
      <vt:lpstr>Vanilla RNN Gradient Flow</vt:lpstr>
      <vt:lpstr>Vanilla RNN Gradient Flow</vt:lpstr>
      <vt:lpstr>PowerPoint Presentation</vt:lpstr>
      <vt:lpstr>Long Short Term Memory (LSTM) [Hochreiter et al., 1997]</vt:lpstr>
      <vt:lpstr>Long Short Term Memory (LSTM) [Hochreiter et al., 1997]</vt:lpstr>
      <vt:lpstr>Long Short Term Memory (LSTM): Gradient Flow</vt:lpstr>
      <vt:lpstr>Long Short Term Memory (LSTM): Gradient Flow</vt:lpstr>
      <vt:lpstr>Long Short Term Memory (LSTM): Gradient Flow</vt:lpstr>
      <vt:lpstr>Long Short Term Memory (LSTM): Gradient Flow</vt:lpstr>
      <vt:lpstr>Other RNN Variants</vt:lpstr>
      <vt:lpstr>Recently in Natural Language Processing…  New paradigms for reasoning over sequences</vt:lpstr>
      <vt:lpstr>Summary</vt:lpstr>
      <vt:lpstr>Next time: Midterm!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10:  Recurrent Neural Networks</dc:title>
  <dc:creator>liang</dc:creator>
  <cp:lastModifiedBy>yu liang</cp:lastModifiedBy>
  <cp:revision>10</cp:revision>
  <dcterms:created xsi:type="dcterms:W3CDTF">2020-03-30T22:54:29Z</dcterms:created>
  <dcterms:modified xsi:type="dcterms:W3CDTF">2021-03-25T01:34:05Z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2020-03-30T00:00:00Z</vt:filetime>
  </property>
</Properties>
</file>